
<file path=[Content_Types].xml><?xml version="1.0" encoding="utf-8"?>
<Types xmlns="http://schemas.openxmlformats.org/package/2006/content-types">
  <Default Extension="png" ContentType="image/png"/>
  <Default Extension="emf" ContentType="image/x-emf"/>
  <Default Extension="mov" ContentType="video/quicktime"/>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notesSlides/notesSlide43.xml" ContentType="application/vnd.openxmlformats-officedocument.presentationml.notesSlide+xml"/>
  <Override PartName="/ppt/tags/tag11.xml" ContentType="application/vnd.openxmlformats-officedocument.presentationml.tags+xml"/>
  <Override PartName="/ppt/notesSlides/notesSlide44.xml" ContentType="application/vnd.openxmlformats-officedocument.presentationml.notesSlide+xml"/>
  <Override PartName="/ppt/tags/tag12.xml" ContentType="application/vnd.openxmlformats-officedocument.presentationml.tags+xml"/>
  <Override PartName="/ppt/notesSlides/notesSlide45.xml" ContentType="application/vnd.openxmlformats-officedocument.presentationml.notesSlide+xml"/>
  <Override PartName="/ppt/tags/tag13.xml" ContentType="application/vnd.openxmlformats-officedocument.presentationml.tags+xml"/>
  <Override PartName="/ppt/notesSlides/notesSlide46.xml" ContentType="application/vnd.openxmlformats-officedocument.presentationml.notesSlide+xml"/>
  <Override PartName="/ppt/tags/tag14.xml" ContentType="application/vnd.openxmlformats-officedocument.presentationml.tags+xml"/>
  <Override PartName="/ppt/notesSlides/notesSlide47.xml" ContentType="application/vnd.openxmlformats-officedocument.presentationml.notesSlide+xml"/>
  <Override PartName="/ppt/tags/tag1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82" r:id="rId3"/>
    <p:sldMasterId id="2147483695" r:id="rId4"/>
    <p:sldMasterId id="2147483714" r:id="rId5"/>
  </p:sldMasterIdLst>
  <p:notesMasterIdLst>
    <p:notesMasterId r:id="rId59"/>
  </p:notesMasterIdLst>
  <p:sldIdLst>
    <p:sldId id="292" r:id="rId6"/>
    <p:sldId id="293" r:id="rId7"/>
    <p:sldId id="294" r:id="rId8"/>
    <p:sldId id="257" r:id="rId9"/>
    <p:sldId id="258" r:id="rId10"/>
    <p:sldId id="289" r:id="rId11"/>
    <p:sldId id="261" r:id="rId12"/>
    <p:sldId id="262" r:id="rId13"/>
    <p:sldId id="263" r:id="rId14"/>
    <p:sldId id="264" r:id="rId15"/>
    <p:sldId id="265" r:id="rId16"/>
    <p:sldId id="266" r:id="rId17"/>
    <p:sldId id="268" r:id="rId18"/>
    <p:sldId id="290" r:id="rId19"/>
    <p:sldId id="269" r:id="rId20"/>
    <p:sldId id="270" r:id="rId21"/>
    <p:sldId id="271" r:id="rId22"/>
    <p:sldId id="272" r:id="rId23"/>
    <p:sldId id="273" r:id="rId24"/>
    <p:sldId id="291"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56" r:id="rId40"/>
    <p:sldId id="302" r:id="rId41"/>
    <p:sldId id="303" r:id="rId42"/>
    <p:sldId id="304" r:id="rId43"/>
    <p:sldId id="312" r:id="rId44"/>
    <p:sldId id="313" r:id="rId45"/>
    <p:sldId id="328" r:id="rId46"/>
    <p:sldId id="274" r:id="rId47"/>
    <p:sldId id="326" r:id="rId48"/>
    <p:sldId id="317" r:id="rId49"/>
    <p:sldId id="324" r:id="rId50"/>
    <p:sldId id="329" r:id="rId51"/>
    <p:sldId id="330" r:id="rId52"/>
    <p:sldId id="319" r:id="rId53"/>
    <p:sldId id="307" r:id="rId54"/>
    <p:sldId id="308" r:id="rId55"/>
    <p:sldId id="309" r:id="rId56"/>
    <p:sldId id="332" r:id="rId57"/>
    <p:sldId id="295" r:id="rId5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78148" autoAdjust="0"/>
  </p:normalViewPr>
  <p:slideViewPr>
    <p:cSldViewPr snapToGrid="0">
      <p:cViewPr varScale="1">
        <p:scale>
          <a:sx n="35" d="100"/>
          <a:sy n="35" d="100"/>
        </p:scale>
        <p:origin x="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Users\mohammad\Downloads\network_trac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9.2178139300603298E-2"/>
          <c:w val="0.75701442058195001"/>
          <c:h val="0.77210129783836501"/>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xVal>
            <c:numRef>
              <c:f>Sheet1!$M$1:$M$266</c:f>
              <c:numCache>
                <c:formatCode>General</c:formatCode>
                <c:ptCount val="266"/>
                <c:pt idx="1">
                  <c:v>0</c:v>
                </c:pt>
                <c:pt idx="2">
                  <c:v>1.15999984741</c:v>
                </c:pt>
                <c:pt idx="3">
                  <c:v>1.8999998569500001</c:v>
                </c:pt>
                <c:pt idx="4">
                  <c:v>3.3399999141699981</c:v>
                </c:pt>
                <c:pt idx="5">
                  <c:v>5.07999992371</c:v>
                </c:pt>
                <c:pt idx="6">
                  <c:v>6.2699999809299998</c:v>
                </c:pt>
                <c:pt idx="7">
                  <c:v>6.82999992371</c:v>
                </c:pt>
                <c:pt idx="8">
                  <c:v>7.4299998283399997</c:v>
                </c:pt>
                <c:pt idx="9">
                  <c:v>8.1899998188000005</c:v>
                </c:pt>
                <c:pt idx="10">
                  <c:v>8.9599997997299994</c:v>
                </c:pt>
                <c:pt idx="11">
                  <c:v>9.5999999046299997</c:v>
                </c:pt>
                <c:pt idx="12">
                  <c:v>10.149999856899999</c:v>
                </c:pt>
                <c:pt idx="13">
                  <c:v>10.8699998856</c:v>
                </c:pt>
                <c:pt idx="14">
                  <c:v>11.509999990500001</c:v>
                </c:pt>
                <c:pt idx="15">
                  <c:v>12.169999837900001</c:v>
                </c:pt>
                <c:pt idx="16">
                  <c:v>12.6599998474</c:v>
                </c:pt>
                <c:pt idx="17">
                  <c:v>13.25</c:v>
                </c:pt>
                <c:pt idx="18">
                  <c:v>13.809999942799999</c:v>
                </c:pt>
                <c:pt idx="19">
                  <c:v>14.4299998283</c:v>
                </c:pt>
                <c:pt idx="20">
                  <c:v>14.9099998474</c:v>
                </c:pt>
                <c:pt idx="21">
                  <c:v>15.599999904600001</c:v>
                </c:pt>
                <c:pt idx="22">
                  <c:v>16.029999971399999</c:v>
                </c:pt>
                <c:pt idx="23">
                  <c:v>16.549999952299999</c:v>
                </c:pt>
                <c:pt idx="24">
                  <c:v>17.169999837900001</c:v>
                </c:pt>
                <c:pt idx="25">
                  <c:v>17.8599998951</c:v>
                </c:pt>
                <c:pt idx="26">
                  <c:v>18.569999933199998</c:v>
                </c:pt>
                <c:pt idx="27">
                  <c:v>19.299999952299999</c:v>
                </c:pt>
                <c:pt idx="28">
                  <c:v>19.739999771099999</c:v>
                </c:pt>
                <c:pt idx="29">
                  <c:v>20.449999809299999</c:v>
                </c:pt>
                <c:pt idx="30">
                  <c:v>21.119999885599999</c:v>
                </c:pt>
                <c:pt idx="31">
                  <c:v>21.819999933199998</c:v>
                </c:pt>
                <c:pt idx="32">
                  <c:v>22.639999866499998</c:v>
                </c:pt>
                <c:pt idx="33">
                  <c:v>24.059999942800001</c:v>
                </c:pt>
                <c:pt idx="34">
                  <c:v>25.259999990499999</c:v>
                </c:pt>
                <c:pt idx="35">
                  <c:v>26.349999904600001</c:v>
                </c:pt>
                <c:pt idx="36">
                  <c:v>27.059999942800001</c:v>
                </c:pt>
                <c:pt idx="37">
                  <c:v>27.7099997997</c:v>
                </c:pt>
                <c:pt idx="38">
                  <c:v>28.429999828300001</c:v>
                </c:pt>
                <c:pt idx="39">
                  <c:v>29.329999923700001</c:v>
                </c:pt>
                <c:pt idx="40">
                  <c:v>30.099999904600001</c:v>
                </c:pt>
                <c:pt idx="41">
                  <c:v>30.679999828300001</c:v>
                </c:pt>
                <c:pt idx="42">
                  <c:v>31.409999847400002</c:v>
                </c:pt>
                <c:pt idx="43">
                  <c:v>32.059999942799998</c:v>
                </c:pt>
                <c:pt idx="44">
                  <c:v>32.689999818799997</c:v>
                </c:pt>
                <c:pt idx="45">
                  <c:v>33.289999961900001</c:v>
                </c:pt>
                <c:pt idx="46">
                  <c:v>33.929999828299998</c:v>
                </c:pt>
                <c:pt idx="47">
                  <c:v>34.5899999142</c:v>
                </c:pt>
                <c:pt idx="48">
                  <c:v>35.149999856900003</c:v>
                </c:pt>
                <c:pt idx="49">
                  <c:v>35.7099997997</c:v>
                </c:pt>
                <c:pt idx="50">
                  <c:v>36.319999933200002</c:v>
                </c:pt>
                <c:pt idx="51">
                  <c:v>36.969999790199999</c:v>
                </c:pt>
                <c:pt idx="52">
                  <c:v>37.549999952299999</c:v>
                </c:pt>
                <c:pt idx="53">
                  <c:v>38.129999875999999</c:v>
                </c:pt>
                <c:pt idx="54">
                  <c:v>38.719999790199999</c:v>
                </c:pt>
                <c:pt idx="55">
                  <c:v>39.289999961900001</c:v>
                </c:pt>
                <c:pt idx="56">
                  <c:v>39.949999809300003</c:v>
                </c:pt>
                <c:pt idx="57">
                  <c:v>40.549999952299999</c:v>
                </c:pt>
                <c:pt idx="58">
                  <c:v>41.029999971400002</c:v>
                </c:pt>
                <c:pt idx="59">
                  <c:v>41.279999971400002</c:v>
                </c:pt>
                <c:pt idx="60">
                  <c:v>42.069999933200002</c:v>
                </c:pt>
                <c:pt idx="61">
                  <c:v>42.669999837900001</c:v>
                </c:pt>
                <c:pt idx="62">
                  <c:v>43.279999971400002</c:v>
                </c:pt>
                <c:pt idx="63">
                  <c:v>43.539999961900001</c:v>
                </c:pt>
                <c:pt idx="64">
                  <c:v>43.759999990499999</c:v>
                </c:pt>
                <c:pt idx="65">
                  <c:v>44.069999933200002</c:v>
                </c:pt>
                <c:pt idx="66">
                  <c:v>45.719999790199999</c:v>
                </c:pt>
                <c:pt idx="67">
                  <c:v>46.5</c:v>
                </c:pt>
                <c:pt idx="68">
                  <c:v>47.029999971400002</c:v>
                </c:pt>
                <c:pt idx="69">
                  <c:v>47.869999885600002</c:v>
                </c:pt>
                <c:pt idx="70">
                  <c:v>48.719999790199999</c:v>
                </c:pt>
                <c:pt idx="71">
                  <c:v>49.969999790199999</c:v>
                </c:pt>
                <c:pt idx="72">
                  <c:v>50.629999875999999</c:v>
                </c:pt>
                <c:pt idx="73">
                  <c:v>51.419999837900001</c:v>
                </c:pt>
                <c:pt idx="74">
                  <c:v>52.359999895100003</c:v>
                </c:pt>
                <c:pt idx="75">
                  <c:v>53.189999818799997</c:v>
                </c:pt>
                <c:pt idx="76">
                  <c:v>54.199999809300003</c:v>
                </c:pt>
                <c:pt idx="77">
                  <c:v>54.969999790199999</c:v>
                </c:pt>
                <c:pt idx="78">
                  <c:v>55.829999923700001</c:v>
                </c:pt>
                <c:pt idx="79">
                  <c:v>56.559999942799998</c:v>
                </c:pt>
                <c:pt idx="80">
                  <c:v>57.289999961900001</c:v>
                </c:pt>
                <c:pt idx="81">
                  <c:v>57.909999847400002</c:v>
                </c:pt>
                <c:pt idx="82">
                  <c:v>58.619999885600002</c:v>
                </c:pt>
                <c:pt idx="83">
                  <c:v>59.269999980900003</c:v>
                </c:pt>
                <c:pt idx="84">
                  <c:v>60.049999952299999</c:v>
                </c:pt>
                <c:pt idx="85">
                  <c:v>60.679999828299998</c:v>
                </c:pt>
                <c:pt idx="86">
                  <c:v>61.579999923700001</c:v>
                </c:pt>
                <c:pt idx="87">
                  <c:v>62.039999961900001</c:v>
                </c:pt>
                <c:pt idx="88">
                  <c:v>62.609999895100003</c:v>
                </c:pt>
                <c:pt idx="89">
                  <c:v>63.289999961900001</c:v>
                </c:pt>
                <c:pt idx="90">
                  <c:v>64.029999971400002</c:v>
                </c:pt>
                <c:pt idx="91">
                  <c:v>64.699999809299996</c:v>
                </c:pt>
                <c:pt idx="92">
                  <c:v>65.289999961899994</c:v>
                </c:pt>
                <c:pt idx="93">
                  <c:v>65.719999790200006</c:v>
                </c:pt>
                <c:pt idx="94">
                  <c:v>66.809999942800005</c:v>
                </c:pt>
                <c:pt idx="95">
                  <c:v>67.719999790200006</c:v>
                </c:pt>
                <c:pt idx="96">
                  <c:v>68.479999780699998</c:v>
                </c:pt>
                <c:pt idx="97">
                  <c:v>69.199999809299996</c:v>
                </c:pt>
                <c:pt idx="98">
                  <c:v>70.049999952299999</c:v>
                </c:pt>
                <c:pt idx="99">
                  <c:v>70.869999885599995</c:v>
                </c:pt>
                <c:pt idx="100">
                  <c:v>72.199999809299996</c:v>
                </c:pt>
                <c:pt idx="101">
                  <c:v>73.869999885599995</c:v>
                </c:pt>
                <c:pt idx="102">
                  <c:v>75</c:v>
                </c:pt>
                <c:pt idx="103">
                  <c:v>75.899999856899996</c:v>
                </c:pt>
                <c:pt idx="104">
                  <c:v>76.7099997997</c:v>
                </c:pt>
                <c:pt idx="105">
                  <c:v>77.729999780699998</c:v>
                </c:pt>
                <c:pt idx="106">
                  <c:v>78.689999818798896</c:v>
                </c:pt>
                <c:pt idx="107">
                  <c:v>79.809999942800005</c:v>
                </c:pt>
                <c:pt idx="108">
                  <c:v>80.789999961899994</c:v>
                </c:pt>
                <c:pt idx="109">
                  <c:v>81.689999818798896</c:v>
                </c:pt>
                <c:pt idx="110">
                  <c:v>82.579999923700001</c:v>
                </c:pt>
                <c:pt idx="111">
                  <c:v>83.429999828299998</c:v>
                </c:pt>
                <c:pt idx="112">
                  <c:v>84.399999856899996</c:v>
                </c:pt>
                <c:pt idx="113">
                  <c:v>85.339999914200007</c:v>
                </c:pt>
                <c:pt idx="114">
                  <c:v>86.5</c:v>
                </c:pt>
                <c:pt idx="115">
                  <c:v>87.619999885599981</c:v>
                </c:pt>
                <c:pt idx="116">
                  <c:v>88.909999847400002</c:v>
                </c:pt>
                <c:pt idx="117">
                  <c:v>89.759999990500006</c:v>
                </c:pt>
                <c:pt idx="118">
                  <c:v>90.829999923700001</c:v>
                </c:pt>
                <c:pt idx="119">
                  <c:v>92.269999980899996</c:v>
                </c:pt>
                <c:pt idx="120">
                  <c:v>93.169999837899198</c:v>
                </c:pt>
                <c:pt idx="121">
                  <c:v>94.279999971400002</c:v>
                </c:pt>
                <c:pt idx="122">
                  <c:v>95.379999875999445</c:v>
                </c:pt>
                <c:pt idx="123">
                  <c:v>96.609999895100003</c:v>
                </c:pt>
                <c:pt idx="124">
                  <c:v>97.149999856899996</c:v>
                </c:pt>
                <c:pt idx="125">
                  <c:v>98.799999952299999</c:v>
                </c:pt>
                <c:pt idx="126">
                  <c:v>100.039999962</c:v>
                </c:pt>
                <c:pt idx="127">
                  <c:v>101.109999895</c:v>
                </c:pt>
                <c:pt idx="128">
                  <c:v>101.479999781</c:v>
                </c:pt>
                <c:pt idx="129">
                  <c:v>101.75999999</c:v>
                </c:pt>
                <c:pt idx="130">
                  <c:v>102.42999982800001</c:v>
                </c:pt>
                <c:pt idx="131">
                  <c:v>105.32999992400001</c:v>
                </c:pt>
                <c:pt idx="132">
                  <c:v>107.17999982800001</c:v>
                </c:pt>
                <c:pt idx="133">
                  <c:v>108.109999895</c:v>
                </c:pt>
                <c:pt idx="134">
                  <c:v>109.589999914</c:v>
                </c:pt>
                <c:pt idx="135">
                  <c:v>110.75</c:v>
                </c:pt>
                <c:pt idx="136">
                  <c:v>112.80999994299999</c:v>
                </c:pt>
                <c:pt idx="137">
                  <c:v>113.989999771</c:v>
                </c:pt>
                <c:pt idx="138">
                  <c:v>115.15999984699999</c:v>
                </c:pt>
                <c:pt idx="139">
                  <c:v>116.869999886</c:v>
                </c:pt>
                <c:pt idx="140">
                  <c:v>118.50999999</c:v>
                </c:pt>
                <c:pt idx="141">
                  <c:v>119.739999771</c:v>
                </c:pt>
                <c:pt idx="142">
                  <c:v>121.169999838</c:v>
                </c:pt>
                <c:pt idx="143">
                  <c:v>123.039999962</c:v>
                </c:pt>
                <c:pt idx="144">
                  <c:v>124.92999982800001</c:v>
                </c:pt>
                <c:pt idx="145">
                  <c:v>127.489999771</c:v>
                </c:pt>
                <c:pt idx="146">
                  <c:v>128.31999993299999</c:v>
                </c:pt>
                <c:pt idx="147">
                  <c:v>131.14999985700001</c:v>
                </c:pt>
                <c:pt idx="148">
                  <c:v>135.75999999000001</c:v>
                </c:pt>
                <c:pt idx="149">
                  <c:v>139.50999999000001</c:v>
                </c:pt>
                <c:pt idx="150">
                  <c:v>140.82999992399999</c:v>
                </c:pt>
                <c:pt idx="151">
                  <c:v>144.539999962</c:v>
                </c:pt>
                <c:pt idx="152">
                  <c:v>146.36999988599999</c:v>
                </c:pt>
                <c:pt idx="153">
                  <c:v>149.75999999000001</c:v>
                </c:pt>
                <c:pt idx="154">
                  <c:v>151.88999986600001</c:v>
                </c:pt>
                <c:pt idx="155">
                  <c:v>153.31999993299999</c:v>
                </c:pt>
                <c:pt idx="156">
                  <c:v>154.73999977099999</c:v>
                </c:pt>
                <c:pt idx="157">
                  <c:v>155.70999979999999</c:v>
                </c:pt>
                <c:pt idx="158">
                  <c:v>156.339999914</c:v>
                </c:pt>
                <c:pt idx="159">
                  <c:v>157.50999999000001</c:v>
                </c:pt>
                <c:pt idx="160">
                  <c:v>158.98999977099999</c:v>
                </c:pt>
                <c:pt idx="161">
                  <c:v>160.11999988599999</c:v>
                </c:pt>
                <c:pt idx="162">
                  <c:v>161.169999838</c:v>
                </c:pt>
                <c:pt idx="163">
                  <c:v>162.31999993299999</c:v>
                </c:pt>
                <c:pt idx="164">
                  <c:v>163.36999988599999</c:v>
                </c:pt>
                <c:pt idx="165">
                  <c:v>164.669999838</c:v>
                </c:pt>
                <c:pt idx="166">
                  <c:v>165.60999989499999</c:v>
                </c:pt>
                <c:pt idx="167">
                  <c:v>166.54999995200001</c:v>
                </c:pt>
                <c:pt idx="168">
                  <c:v>167.63999986600001</c:v>
                </c:pt>
                <c:pt idx="169">
                  <c:v>168.71999978999989</c:v>
                </c:pt>
                <c:pt idx="170">
                  <c:v>170.589999914</c:v>
                </c:pt>
                <c:pt idx="171">
                  <c:v>172.10999989499999</c:v>
                </c:pt>
                <c:pt idx="172">
                  <c:v>173.289999962</c:v>
                </c:pt>
                <c:pt idx="173">
                  <c:v>174.229999781</c:v>
                </c:pt>
                <c:pt idx="174">
                  <c:v>175.51999998100001</c:v>
                </c:pt>
                <c:pt idx="175">
                  <c:v>177.01999998100001</c:v>
                </c:pt>
                <c:pt idx="176">
                  <c:v>178.55999994300001</c:v>
                </c:pt>
                <c:pt idx="177">
                  <c:v>179.94999980899999</c:v>
                </c:pt>
                <c:pt idx="178">
                  <c:v>180.86999988599999</c:v>
                </c:pt>
                <c:pt idx="179">
                  <c:v>181.779999971</c:v>
                </c:pt>
                <c:pt idx="180">
                  <c:v>182.68999981900001</c:v>
                </c:pt>
                <c:pt idx="181">
                  <c:v>183.5</c:v>
                </c:pt>
                <c:pt idx="182">
                  <c:v>184.23999977099999</c:v>
                </c:pt>
                <c:pt idx="183">
                  <c:v>185.039999962</c:v>
                </c:pt>
                <c:pt idx="184">
                  <c:v>185.81999993299999</c:v>
                </c:pt>
                <c:pt idx="185">
                  <c:v>186.50999999000001</c:v>
                </c:pt>
                <c:pt idx="186">
                  <c:v>187.45999979999999</c:v>
                </c:pt>
                <c:pt idx="187">
                  <c:v>188.35999989499999</c:v>
                </c:pt>
                <c:pt idx="188">
                  <c:v>189.04999995200001</c:v>
                </c:pt>
                <c:pt idx="189">
                  <c:v>189.379999876</c:v>
                </c:pt>
                <c:pt idx="190">
                  <c:v>190.5</c:v>
                </c:pt>
                <c:pt idx="191">
                  <c:v>191.18999981900001</c:v>
                </c:pt>
                <c:pt idx="192">
                  <c:v>191.849999905</c:v>
                </c:pt>
                <c:pt idx="193">
                  <c:v>192.14999985700001</c:v>
                </c:pt>
                <c:pt idx="194">
                  <c:v>192.38999986600001</c:v>
                </c:pt>
                <c:pt idx="195">
                  <c:v>192.76999998100001</c:v>
                </c:pt>
                <c:pt idx="196">
                  <c:v>194.69999980899999</c:v>
                </c:pt>
                <c:pt idx="197">
                  <c:v>195.69999980899999</c:v>
                </c:pt>
                <c:pt idx="198">
                  <c:v>196.419999838</c:v>
                </c:pt>
                <c:pt idx="199">
                  <c:v>197.45999979999999</c:v>
                </c:pt>
                <c:pt idx="200">
                  <c:v>198.21999978999989</c:v>
                </c:pt>
                <c:pt idx="201">
                  <c:v>199.32999992399999</c:v>
                </c:pt>
                <c:pt idx="202">
                  <c:v>200.089999914</c:v>
                </c:pt>
                <c:pt idx="203">
                  <c:v>201.67999982800001</c:v>
                </c:pt>
                <c:pt idx="204">
                  <c:v>203.71999978999989</c:v>
                </c:pt>
                <c:pt idx="205">
                  <c:v>204.919999838</c:v>
                </c:pt>
                <c:pt idx="206">
                  <c:v>205.919999838</c:v>
                </c:pt>
                <c:pt idx="207">
                  <c:v>206.669999838</c:v>
                </c:pt>
                <c:pt idx="208">
                  <c:v>207.65999984699999</c:v>
                </c:pt>
                <c:pt idx="209">
                  <c:v>208.75</c:v>
                </c:pt>
                <c:pt idx="210">
                  <c:v>210.05999994300001</c:v>
                </c:pt>
                <c:pt idx="211">
                  <c:v>210.90999984699999</c:v>
                </c:pt>
                <c:pt idx="212">
                  <c:v>212.039999962</c:v>
                </c:pt>
                <c:pt idx="213">
                  <c:v>213.31999993299999</c:v>
                </c:pt>
                <c:pt idx="214">
                  <c:v>214.95999979999999</c:v>
                </c:pt>
                <c:pt idx="215">
                  <c:v>216.5</c:v>
                </c:pt>
                <c:pt idx="216">
                  <c:v>218.96999979</c:v>
                </c:pt>
                <c:pt idx="217">
                  <c:v>220.229999781</c:v>
                </c:pt>
                <c:pt idx="218">
                  <c:v>222.57999992399999</c:v>
                </c:pt>
                <c:pt idx="219">
                  <c:v>227.779999971</c:v>
                </c:pt>
                <c:pt idx="220">
                  <c:v>232.669999838</c:v>
                </c:pt>
                <c:pt idx="221">
                  <c:v>237.69999980899999</c:v>
                </c:pt>
                <c:pt idx="222">
                  <c:v>241.29999995200001</c:v>
                </c:pt>
                <c:pt idx="223">
                  <c:v>244.89999985700001</c:v>
                </c:pt>
                <c:pt idx="224">
                  <c:v>249.04999995200001</c:v>
                </c:pt>
                <c:pt idx="225">
                  <c:v>253.779999971</c:v>
                </c:pt>
                <c:pt idx="226">
                  <c:v>256.73999977099862</c:v>
                </c:pt>
                <c:pt idx="227">
                  <c:v>257.86999988600002</c:v>
                </c:pt>
                <c:pt idx="228">
                  <c:v>258.85999989499999</c:v>
                </c:pt>
                <c:pt idx="229">
                  <c:v>259.72999978099921</c:v>
                </c:pt>
                <c:pt idx="230">
                  <c:v>260.82999992399999</c:v>
                </c:pt>
                <c:pt idx="231">
                  <c:v>261.85999989499999</c:v>
                </c:pt>
                <c:pt idx="232">
                  <c:v>262.59999990499921</c:v>
                </c:pt>
                <c:pt idx="233">
                  <c:v>263.53999996199661</c:v>
                </c:pt>
                <c:pt idx="234">
                  <c:v>264.53999996199661</c:v>
                </c:pt>
                <c:pt idx="235">
                  <c:v>266.38999986599998</c:v>
                </c:pt>
                <c:pt idx="236">
                  <c:v>268.54999995200001</c:v>
                </c:pt>
                <c:pt idx="237">
                  <c:v>273.29999995199518</c:v>
                </c:pt>
                <c:pt idx="238">
                  <c:v>275.54999995200001</c:v>
                </c:pt>
                <c:pt idx="239">
                  <c:v>276.97999978099921</c:v>
                </c:pt>
                <c:pt idx="240">
                  <c:v>278.10999989499999</c:v>
                </c:pt>
                <c:pt idx="241">
                  <c:v>279.32999992399999</c:v>
                </c:pt>
                <c:pt idx="242">
                  <c:v>280.59999990499921</c:v>
                </c:pt>
                <c:pt idx="243">
                  <c:v>281.93999981899998</c:v>
                </c:pt>
                <c:pt idx="244">
                  <c:v>283.11999988600002</c:v>
                </c:pt>
                <c:pt idx="245">
                  <c:v>284.79999995199518</c:v>
                </c:pt>
                <c:pt idx="246">
                  <c:v>286.18999981899998</c:v>
                </c:pt>
                <c:pt idx="247">
                  <c:v>287.38999986599998</c:v>
                </c:pt>
                <c:pt idx="248">
                  <c:v>288.43999981899998</c:v>
                </c:pt>
                <c:pt idx="249">
                  <c:v>289.36999988600002</c:v>
                </c:pt>
                <c:pt idx="250">
                  <c:v>290.19999980900002</c:v>
                </c:pt>
                <c:pt idx="251">
                  <c:v>291.21999978999997</c:v>
                </c:pt>
                <c:pt idx="252">
                  <c:v>291.97999978099921</c:v>
                </c:pt>
                <c:pt idx="253">
                  <c:v>292.71999978999997</c:v>
                </c:pt>
                <c:pt idx="254">
                  <c:v>293.07999992399999</c:v>
                </c:pt>
                <c:pt idx="255">
                  <c:v>294.42999982799961</c:v>
                </c:pt>
                <c:pt idx="256">
                  <c:v>295.31999993300002</c:v>
                </c:pt>
                <c:pt idx="257">
                  <c:v>296.06999993300002</c:v>
                </c:pt>
                <c:pt idx="258">
                  <c:v>296.46999978999997</c:v>
                </c:pt>
                <c:pt idx="259">
                  <c:v>296.78999996199661</c:v>
                </c:pt>
                <c:pt idx="260">
                  <c:v>297.29999995199518</c:v>
                </c:pt>
                <c:pt idx="261">
                  <c:v>299.48999977099862</c:v>
                </c:pt>
                <c:pt idx="262">
                  <c:v>300.42999982799961</c:v>
                </c:pt>
                <c:pt idx="263">
                  <c:v>301</c:v>
                </c:pt>
                <c:pt idx="264">
                  <c:v>302.00999998999998</c:v>
                </c:pt>
                <c:pt idx="265">
                  <c:v>302.82999992399999</c:v>
                </c:pt>
              </c:numCache>
            </c:numRef>
          </c:xVal>
          <c:yVal>
            <c:numRef>
              <c:f>Sheet1!$N$1:$N$266</c:f>
              <c:numCache>
                <c:formatCode>General</c:formatCode>
                <c:ptCount val="266"/>
                <c:pt idx="1">
                  <c:v>1.36915354108</c:v>
                </c:pt>
                <c:pt idx="2">
                  <c:v>1.79363599182</c:v>
                </c:pt>
                <c:pt idx="3">
                  <c:v>1.66459534884</c:v>
                </c:pt>
                <c:pt idx="4">
                  <c:v>1.3224620355400001</c:v>
                </c:pt>
                <c:pt idx="5">
                  <c:v>0.93510163468399998</c:v>
                </c:pt>
                <c:pt idx="6">
                  <c:v>1.696543618</c:v>
                </c:pt>
                <c:pt idx="7">
                  <c:v>2.3627818574499999</c:v>
                </c:pt>
                <c:pt idx="8">
                  <c:v>2.3357825242699981</c:v>
                </c:pt>
                <c:pt idx="9">
                  <c:v>2.3336987951800001</c:v>
                </c:pt>
                <c:pt idx="10">
                  <c:v>2.2849276218600001</c:v>
                </c:pt>
                <c:pt idx="11">
                  <c:v>2.7512145454499999</c:v>
                </c:pt>
                <c:pt idx="12">
                  <c:v>2.6389849462399999</c:v>
                </c:pt>
                <c:pt idx="13">
                  <c:v>2.4916050955399971</c:v>
                </c:pt>
                <c:pt idx="14">
                  <c:v>2.591254113349998</c:v>
                </c:pt>
                <c:pt idx="15">
                  <c:v>2.7081276595700001</c:v>
                </c:pt>
                <c:pt idx="16">
                  <c:v>3.0623209876500002</c:v>
                </c:pt>
                <c:pt idx="17">
                  <c:v>2.9646307385199999</c:v>
                </c:pt>
                <c:pt idx="18">
                  <c:v>2.79222033898</c:v>
                </c:pt>
                <c:pt idx="19">
                  <c:v>2.7239772296</c:v>
                </c:pt>
                <c:pt idx="20">
                  <c:v>2.7070848329000001</c:v>
                </c:pt>
                <c:pt idx="21">
                  <c:v>2.6578729096999991</c:v>
                </c:pt>
                <c:pt idx="22">
                  <c:v>2.68104651163</c:v>
                </c:pt>
                <c:pt idx="23">
                  <c:v>2.7801690140800002</c:v>
                </c:pt>
                <c:pt idx="24">
                  <c:v>2.7677262357400001</c:v>
                </c:pt>
                <c:pt idx="25">
                  <c:v>2.6672159468399999</c:v>
                </c:pt>
                <c:pt idx="26">
                  <c:v>2.2887342995200002</c:v>
                </c:pt>
                <c:pt idx="27">
                  <c:v>2.2381645569600002</c:v>
                </c:pt>
                <c:pt idx="28">
                  <c:v>2.5097765043</c:v>
                </c:pt>
                <c:pt idx="29">
                  <c:v>2.60945104334</c:v>
                </c:pt>
                <c:pt idx="30">
                  <c:v>2.7244429065700002</c:v>
                </c:pt>
                <c:pt idx="31">
                  <c:v>2.1218259441699998</c:v>
                </c:pt>
                <c:pt idx="32">
                  <c:v>1.65292643052</c:v>
                </c:pt>
                <c:pt idx="33">
                  <c:v>1.1028459214499999</c:v>
                </c:pt>
                <c:pt idx="34">
                  <c:v>1.2510696832599999</c:v>
                </c:pt>
                <c:pt idx="35">
                  <c:v>1.6912560000000001</c:v>
                </c:pt>
                <c:pt idx="36">
                  <c:v>2.2482487725000002</c:v>
                </c:pt>
                <c:pt idx="37">
                  <c:v>2.48532363636</c:v>
                </c:pt>
                <c:pt idx="38">
                  <c:v>2.2734880763100001</c:v>
                </c:pt>
                <c:pt idx="39">
                  <c:v>1.7437118012399999</c:v>
                </c:pt>
                <c:pt idx="40">
                  <c:v>2.1769203539799999</c:v>
                </c:pt>
                <c:pt idx="41">
                  <c:v>2.5256768916199999</c:v>
                </c:pt>
                <c:pt idx="42">
                  <c:v>2.5710903426799998</c:v>
                </c:pt>
                <c:pt idx="43">
                  <c:v>2.52143369176</c:v>
                </c:pt>
                <c:pt idx="44">
                  <c:v>2.6869022556400002</c:v>
                </c:pt>
                <c:pt idx="45">
                  <c:v>2.7333385826800001</c:v>
                </c:pt>
                <c:pt idx="46">
                  <c:v>2.5117676951000001</c:v>
                </c:pt>
                <c:pt idx="47">
                  <c:v>2.6828035398200001</c:v>
                </c:pt>
                <c:pt idx="48">
                  <c:v>2.8909958159000002</c:v>
                </c:pt>
                <c:pt idx="49">
                  <c:v>2.80139055794</c:v>
                </c:pt>
                <c:pt idx="50">
                  <c:v>2.7768244274799998</c:v>
                </c:pt>
                <c:pt idx="51">
                  <c:v>2.6881010830299998</c:v>
                </c:pt>
                <c:pt idx="52">
                  <c:v>2.7042139917700001</c:v>
                </c:pt>
                <c:pt idx="53">
                  <c:v>2.7690301810900002</c:v>
                </c:pt>
                <c:pt idx="54">
                  <c:v>2.7626506985999999</c:v>
                </c:pt>
                <c:pt idx="55">
                  <c:v>2.7598811040300002</c:v>
                </c:pt>
                <c:pt idx="56">
                  <c:v>2.8025138888900001</c:v>
                </c:pt>
                <c:pt idx="57">
                  <c:v>2.8016792079199999</c:v>
                </c:pt>
                <c:pt idx="58">
                  <c:v>2.8267835051499999</c:v>
                </c:pt>
                <c:pt idx="59">
                  <c:v>2.8507500000000001</c:v>
                </c:pt>
                <c:pt idx="60">
                  <c:v>2.6653086771000001</c:v>
                </c:pt>
                <c:pt idx="61">
                  <c:v>2.73257821782</c:v>
                </c:pt>
                <c:pt idx="62">
                  <c:v>2.8207265774399999</c:v>
                </c:pt>
                <c:pt idx="63">
                  <c:v>2.89759064327</c:v>
                </c:pt>
                <c:pt idx="64">
                  <c:v>2.8845333333299998</c:v>
                </c:pt>
                <c:pt idx="65">
                  <c:v>2.9135714285700001</c:v>
                </c:pt>
                <c:pt idx="66">
                  <c:v>2.5500184615400001</c:v>
                </c:pt>
                <c:pt idx="67">
                  <c:v>2.5422840579699999</c:v>
                </c:pt>
                <c:pt idx="68">
                  <c:v>2.4910997679800002</c:v>
                </c:pt>
                <c:pt idx="69">
                  <c:v>2.182944</c:v>
                </c:pt>
                <c:pt idx="70">
                  <c:v>1.72662467192</c:v>
                </c:pt>
                <c:pt idx="71">
                  <c:v>1.5872302405500001</c:v>
                </c:pt>
                <c:pt idx="72">
                  <c:v>1.9192421052599999</c:v>
                </c:pt>
                <c:pt idx="73">
                  <c:v>1.7459042090000001</c:v>
                </c:pt>
                <c:pt idx="74">
                  <c:v>1.8251778563000001</c:v>
                </c:pt>
                <c:pt idx="75">
                  <c:v>2.0819596231499991</c:v>
                </c:pt>
                <c:pt idx="76">
                  <c:v>1.64653754081</c:v>
                </c:pt>
                <c:pt idx="77">
                  <c:v>1.8072577319600001</c:v>
                </c:pt>
                <c:pt idx="78">
                  <c:v>2.0507575360399999</c:v>
                </c:pt>
                <c:pt idx="79">
                  <c:v>2.2112574103</c:v>
                </c:pt>
                <c:pt idx="80">
                  <c:v>2.3754027993799971</c:v>
                </c:pt>
                <c:pt idx="81">
                  <c:v>2.3804990403100001</c:v>
                </c:pt>
                <c:pt idx="82">
                  <c:v>2.3840770465499999</c:v>
                </c:pt>
                <c:pt idx="83">
                  <c:v>2.4005974499099998</c:v>
                </c:pt>
                <c:pt idx="84">
                  <c:v>2.0804869565200002</c:v>
                </c:pt>
                <c:pt idx="85">
                  <c:v>1.94649907579</c:v>
                </c:pt>
                <c:pt idx="86">
                  <c:v>1.9646576019799999</c:v>
                </c:pt>
                <c:pt idx="87">
                  <c:v>2.5061956521700002</c:v>
                </c:pt>
                <c:pt idx="88">
                  <c:v>2.4933726315800002</c:v>
                </c:pt>
                <c:pt idx="89">
                  <c:v>2.4674983050799999</c:v>
                </c:pt>
                <c:pt idx="90">
                  <c:v>2.4439330289200001</c:v>
                </c:pt>
                <c:pt idx="91">
                  <c:v>2.4804607329800001</c:v>
                </c:pt>
                <c:pt idx="92">
                  <c:v>2.8347094188400002</c:v>
                </c:pt>
                <c:pt idx="93">
                  <c:v>2.57621176471</c:v>
                </c:pt>
                <c:pt idx="94">
                  <c:v>1.7963403314899999</c:v>
                </c:pt>
                <c:pt idx="95">
                  <c:v>1.9298137254900001</c:v>
                </c:pt>
                <c:pt idx="96">
                  <c:v>1.9286447761200001</c:v>
                </c:pt>
                <c:pt idx="97">
                  <c:v>1.90462794349</c:v>
                </c:pt>
                <c:pt idx="98">
                  <c:v>1.94948998665</c:v>
                </c:pt>
                <c:pt idx="99">
                  <c:v>1.8937424657499999</c:v>
                </c:pt>
                <c:pt idx="100">
                  <c:v>1.3606242960599999</c:v>
                </c:pt>
                <c:pt idx="101">
                  <c:v>0.87439847231099999</c:v>
                </c:pt>
                <c:pt idx="102">
                  <c:v>1.3130912584100001</c:v>
                </c:pt>
                <c:pt idx="103">
                  <c:v>1.77202478315</c:v>
                </c:pt>
                <c:pt idx="104">
                  <c:v>1.95772384937</c:v>
                </c:pt>
                <c:pt idx="105">
                  <c:v>1.57687179487</c:v>
                </c:pt>
                <c:pt idx="106">
                  <c:v>1.4344436701500001</c:v>
                </c:pt>
                <c:pt idx="107">
                  <c:v>1.6119531250000001</c:v>
                </c:pt>
                <c:pt idx="108">
                  <c:v>1.5915837104099999</c:v>
                </c:pt>
                <c:pt idx="109">
                  <c:v>1.7582189421900001</c:v>
                </c:pt>
                <c:pt idx="110">
                  <c:v>1.7422032622300001</c:v>
                </c:pt>
                <c:pt idx="111">
                  <c:v>1.8428548601900001</c:v>
                </c:pt>
                <c:pt idx="112">
                  <c:v>1.7244414106899999</c:v>
                </c:pt>
                <c:pt idx="113">
                  <c:v>1.62004220399</c:v>
                </c:pt>
                <c:pt idx="114">
                  <c:v>1.2292354049000001</c:v>
                </c:pt>
                <c:pt idx="115">
                  <c:v>1.4099379845</c:v>
                </c:pt>
                <c:pt idx="116">
                  <c:v>1.24724288107</c:v>
                </c:pt>
                <c:pt idx="117">
                  <c:v>1.7476702127699999</c:v>
                </c:pt>
                <c:pt idx="118">
                  <c:v>1.41149538462</c:v>
                </c:pt>
                <c:pt idx="119">
                  <c:v>1.03136214605</c:v>
                </c:pt>
                <c:pt idx="120">
                  <c:v>1.5988979089799999</c:v>
                </c:pt>
                <c:pt idx="121">
                  <c:v>1.58414916585</c:v>
                </c:pt>
                <c:pt idx="122">
                  <c:v>1.39945400593</c:v>
                </c:pt>
                <c:pt idx="123">
                  <c:v>0.967188712522</c:v>
                </c:pt>
                <c:pt idx="124">
                  <c:v>1.03663636364</c:v>
                </c:pt>
                <c:pt idx="125">
                  <c:v>1.2065112685099999</c:v>
                </c:pt>
                <c:pt idx="126">
                  <c:v>1.2083642731999999</c:v>
                </c:pt>
                <c:pt idx="127">
                  <c:v>1.5192996910400001</c:v>
                </c:pt>
                <c:pt idx="128">
                  <c:v>1.81497435897</c:v>
                </c:pt>
                <c:pt idx="129">
                  <c:v>1.7750974359</c:v>
                </c:pt>
                <c:pt idx="130">
                  <c:v>1.1429772329200001</c:v>
                </c:pt>
                <c:pt idx="131">
                  <c:v>1.20809912536</c:v>
                </c:pt>
                <c:pt idx="132">
                  <c:v>0.99839271485500003</c:v>
                </c:pt>
                <c:pt idx="133">
                  <c:v>1.29201444043</c:v>
                </c:pt>
                <c:pt idx="134">
                  <c:v>1.1803950973299999</c:v>
                </c:pt>
                <c:pt idx="135">
                  <c:v>1.2388775894499999</c:v>
                </c:pt>
                <c:pt idx="136">
                  <c:v>0.93974364191299997</c:v>
                </c:pt>
                <c:pt idx="137">
                  <c:v>1.0110609981500001</c:v>
                </c:pt>
                <c:pt idx="138">
                  <c:v>1.1231820728299999</c:v>
                </c:pt>
                <c:pt idx="139">
                  <c:v>0.96187212911200004</c:v>
                </c:pt>
                <c:pt idx="140">
                  <c:v>1.00057956016</c:v>
                </c:pt>
                <c:pt idx="141">
                  <c:v>1.3390867256600001</c:v>
                </c:pt>
                <c:pt idx="142">
                  <c:v>0.91919700374500002</c:v>
                </c:pt>
                <c:pt idx="143">
                  <c:v>0.88104054054100001</c:v>
                </c:pt>
                <c:pt idx="144">
                  <c:v>0.79362597984299998</c:v>
                </c:pt>
                <c:pt idx="145">
                  <c:v>0.62063551401899997</c:v>
                </c:pt>
                <c:pt idx="146">
                  <c:v>1.69663474692</c:v>
                </c:pt>
                <c:pt idx="147">
                  <c:v>0.543461397731</c:v>
                </c:pt>
                <c:pt idx="148">
                  <c:v>0.29170606462999998</c:v>
                </c:pt>
                <c:pt idx="149">
                  <c:v>0.39254470877800002</c:v>
                </c:pt>
                <c:pt idx="150">
                  <c:v>0.86174795417299999</c:v>
                </c:pt>
                <c:pt idx="151">
                  <c:v>0.44064541169900001</c:v>
                </c:pt>
                <c:pt idx="152">
                  <c:v>0.53126728110599997</c:v>
                </c:pt>
                <c:pt idx="153">
                  <c:v>0.36042361533799999</c:v>
                </c:pt>
                <c:pt idx="154">
                  <c:v>0.71644881889800005</c:v>
                </c:pt>
                <c:pt idx="155">
                  <c:v>1.21090799397</c:v>
                </c:pt>
                <c:pt idx="156">
                  <c:v>1.07106556142</c:v>
                </c:pt>
                <c:pt idx="157">
                  <c:v>1.61659428571</c:v>
                </c:pt>
                <c:pt idx="158">
                  <c:v>1.6341641790999999</c:v>
                </c:pt>
                <c:pt idx="159">
                  <c:v>1.50248428835</c:v>
                </c:pt>
                <c:pt idx="160">
                  <c:v>1.1386319595100001</c:v>
                </c:pt>
                <c:pt idx="161">
                  <c:v>1.2521240310099999</c:v>
                </c:pt>
                <c:pt idx="162">
                  <c:v>1.2572518134699999</c:v>
                </c:pt>
                <c:pt idx="163">
                  <c:v>1.3959541109</c:v>
                </c:pt>
                <c:pt idx="164">
                  <c:v>1.43554724818</c:v>
                </c:pt>
                <c:pt idx="165">
                  <c:v>1.4023681591999999</c:v>
                </c:pt>
                <c:pt idx="166">
                  <c:v>1.6160941176500001</c:v>
                </c:pt>
                <c:pt idx="167">
                  <c:v>1.6176662721899999</c:v>
                </c:pt>
                <c:pt idx="168">
                  <c:v>1.4343269809400001</c:v>
                </c:pt>
                <c:pt idx="169">
                  <c:v>1.4236186612599999</c:v>
                </c:pt>
                <c:pt idx="170">
                  <c:v>0.83246023688699999</c:v>
                </c:pt>
                <c:pt idx="171">
                  <c:v>0.86609817671800005</c:v>
                </c:pt>
                <c:pt idx="172">
                  <c:v>1.5185280588800001</c:v>
                </c:pt>
                <c:pt idx="173">
                  <c:v>1.6611097992899999</c:v>
                </c:pt>
                <c:pt idx="174">
                  <c:v>1.1961774058600001</c:v>
                </c:pt>
                <c:pt idx="175">
                  <c:v>0.98477730496500004</c:v>
                </c:pt>
                <c:pt idx="176">
                  <c:v>0.95843767312999995</c:v>
                </c:pt>
                <c:pt idx="177">
                  <c:v>1.1723000773400001</c:v>
                </c:pt>
                <c:pt idx="178">
                  <c:v>1.66493493976</c:v>
                </c:pt>
                <c:pt idx="179">
                  <c:v>1.59981372549</c:v>
                </c:pt>
                <c:pt idx="180">
                  <c:v>1.80528039702</c:v>
                </c:pt>
                <c:pt idx="181">
                  <c:v>2.0683444444400001</c:v>
                </c:pt>
                <c:pt idx="182">
                  <c:v>2.0344396284799999</c:v>
                </c:pt>
                <c:pt idx="183">
                  <c:v>1.93832112676</c:v>
                </c:pt>
                <c:pt idx="184">
                  <c:v>2.014684133919999</c:v>
                </c:pt>
                <c:pt idx="185">
                  <c:v>2.1810469798700001</c:v>
                </c:pt>
                <c:pt idx="186">
                  <c:v>1.87050753187</c:v>
                </c:pt>
                <c:pt idx="187">
                  <c:v>1.7445721331699999</c:v>
                </c:pt>
                <c:pt idx="188">
                  <c:v>1.8621256366700001</c:v>
                </c:pt>
                <c:pt idx="189">
                  <c:v>1.8847933884300001</c:v>
                </c:pt>
                <c:pt idx="190">
                  <c:v>2.0082658092200001</c:v>
                </c:pt>
                <c:pt idx="191">
                  <c:v>2.3231515151500002</c:v>
                </c:pt>
                <c:pt idx="192">
                  <c:v>2.5745898778399998</c:v>
                </c:pt>
                <c:pt idx="193">
                  <c:v>2.3936618357500001</c:v>
                </c:pt>
                <c:pt idx="194">
                  <c:v>2.30762666667</c:v>
                </c:pt>
                <c:pt idx="195">
                  <c:v>2.2980281690100002</c:v>
                </c:pt>
                <c:pt idx="196">
                  <c:v>1.9251010452999999</c:v>
                </c:pt>
                <c:pt idx="197">
                  <c:v>1.93191189427</c:v>
                </c:pt>
                <c:pt idx="198">
                  <c:v>1.70693799682</c:v>
                </c:pt>
                <c:pt idx="199">
                  <c:v>1.7179517313699999</c:v>
                </c:pt>
                <c:pt idx="200">
                  <c:v>1.9904508320700001</c:v>
                </c:pt>
                <c:pt idx="201">
                  <c:v>1.82382625864</c:v>
                </c:pt>
                <c:pt idx="202">
                  <c:v>1.64259459459</c:v>
                </c:pt>
                <c:pt idx="203">
                  <c:v>0.80355911823600001</c:v>
                </c:pt>
                <c:pt idx="204">
                  <c:v>0.797106995885</c:v>
                </c:pt>
                <c:pt idx="205">
                  <c:v>1.4075486806199999</c:v>
                </c:pt>
                <c:pt idx="206">
                  <c:v>1.66282197802</c:v>
                </c:pt>
                <c:pt idx="207">
                  <c:v>1.890798151</c:v>
                </c:pt>
                <c:pt idx="208">
                  <c:v>1.7444013377900001</c:v>
                </c:pt>
                <c:pt idx="209">
                  <c:v>1.4188348348299999</c:v>
                </c:pt>
                <c:pt idx="210">
                  <c:v>1.2591788953</c:v>
                </c:pt>
                <c:pt idx="211">
                  <c:v>1.65807486631</c:v>
                </c:pt>
                <c:pt idx="212">
                  <c:v>1.4309055876700001</c:v>
                </c:pt>
                <c:pt idx="213">
                  <c:v>1.1103016006699999</c:v>
                </c:pt>
                <c:pt idx="214">
                  <c:v>0.93035385612400001</c:v>
                </c:pt>
                <c:pt idx="215">
                  <c:v>0.73537430167600004</c:v>
                </c:pt>
                <c:pt idx="216">
                  <c:v>0.66866133782100001</c:v>
                </c:pt>
                <c:pt idx="217">
                  <c:v>0.79301805675000003</c:v>
                </c:pt>
                <c:pt idx="218">
                  <c:v>0.52849263721600004</c:v>
                </c:pt>
                <c:pt idx="219">
                  <c:v>0.28567974882300001</c:v>
                </c:pt>
                <c:pt idx="220">
                  <c:v>0.345081452826</c:v>
                </c:pt>
                <c:pt idx="221">
                  <c:v>0.288706886045</c:v>
                </c:pt>
                <c:pt idx="222">
                  <c:v>0.44650252525299999</c:v>
                </c:pt>
                <c:pt idx="223">
                  <c:v>0.24983228750700001</c:v>
                </c:pt>
                <c:pt idx="224">
                  <c:v>0.40409843400399997</c:v>
                </c:pt>
                <c:pt idx="225">
                  <c:v>0.34114558058900002</c:v>
                </c:pt>
                <c:pt idx="226">
                  <c:v>0.45213156053199999</c:v>
                </c:pt>
                <c:pt idx="227">
                  <c:v>1.17448983543</c:v>
                </c:pt>
                <c:pt idx="228">
                  <c:v>1.63695964126</c:v>
                </c:pt>
                <c:pt idx="229">
                  <c:v>1.7723487179499999</c:v>
                </c:pt>
                <c:pt idx="230">
                  <c:v>1.68451792829</c:v>
                </c:pt>
                <c:pt idx="231">
                  <c:v>1.4802586206899999</c:v>
                </c:pt>
                <c:pt idx="232">
                  <c:v>2.0997357910900001</c:v>
                </c:pt>
                <c:pt idx="233">
                  <c:v>1.6903356973999999</c:v>
                </c:pt>
                <c:pt idx="234">
                  <c:v>1.5544717608</c:v>
                </c:pt>
                <c:pt idx="235">
                  <c:v>0.83813287904599998</c:v>
                </c:pt>
                <c:pt idx="236">
                  <c:v>0.59837984496100005</c:v>
                </c:pt>
                <c:pt idx="237">
                  <c:v>0.35512908778000002</c:v>
                </c:pt>
                <c:pt idx="238">
                  <c:v>0.65348815606099997</c:v>
                </c:pt>
                <c:pt idx="239">
                  <c:v>1.0723420855200001</c:v>
                </c:pt>
                <c:pt idx="240">
                  <c:v>1.33770327553</c:v>
                </c:pt>
                <c:pt idx="241">
                  <c:v>1.230208</c:v>
                </c:pt>
                <c:pt idx="242">
                  <c:v>1.28674363328</c:v>
                </c:pt>
                <c:pt idx="243">
                  <c:v>1.10995662651</c:v>
                </c:pt>
                <c:pt idx="244">
                  <c:v>1.2031778801799999</c:v>
                </c:pt>
                <c:pt idx="245">
                  <c:v>0.91975726927900003</c:v>
                </c:pt>
                <c:pt idx="246">
                  <c:v>1.14730970724</c:v>
                </c:pt>
                <c:pt idx="247">
                  <c:v>1.1850748421999999</c:v>
                </c:pt>
                <c:pt idx="248">
                  <c:v>1.44256603774</c:v>
                </c:pt>
                <c:pt idx="249">
                  <c:v>1.6536296296299999</c:v>
                </c:pt>
                <c:pt idx="250">
                  <c:v>1.75662702703</c:v>
                </c:pt>
                <c:pt idx="251">
                  <c:v>1.7661356673999999</c:v>
                </c:pt>
                <c:pt idx="252">
                  <c:v>2.1023001485899999</c:v>
                </c:pt>
                <c:pt idx="253">
                  <c:v>1.70045271318</c:v>
                </c:pt>
                <c:pt idx="254">
                  <c:v>1.7019402985100001</c:v>
                </c:pt>
                <c:pt idx="255">
                  <c:v>1.49062211615</c:v>
                </c:pt>
                <c:pt idx="256">
                  <c:v>1.7445663716799999</c:v>
                </c:pt>
                <c:pt idx="257">
                  <c:v>2.22174698795</c:v>
                </c:pt>
                <c:pt idx="258">
                  <c:v>1.6035210356</c:v>
                </c:pt>
                <c:pt idx="259">
                  <c:v>1.5733818181799999</c:v>
                </c:pt>
                <c:pt idx="260">
                  <c:v>1.59960784314</c:v>
                </c:pt>
                <c:pt idx="261">
                  <c:v>1.6861770091599999</c:v>
                </c:pt>
                <c:pt idx="262">
                  <c:v>2.0907938021499999</c:v>
                </c:pt>
                <c:pt idx="263">
                  <c:v>2.2137402061899998</c:v>
                </c:pt>
                <c:pt idx="264">
                  <c:v>1.80508048512</c:v>
                </c:pt>
                <c:pt idx="265">
                  <c:v>1.79984678523</c:v>
                </c:pt>
              </c:numCache>
            </c:numRef>
          </c:yVal>
          <c:smooth val="0"/>
          <c:extLst>
            <c:ext xmlns:c16="http://schemas.microsoft.com/office/drawing/2014/chart" uri="{C3380CC4-5D6E-409C-BE32-E72D297353CC}">
              <c16:uniqueId val="{00000000-E834-4B3A-949E-93BBC34A50C3}"/>
            </c:ext>
          </c:extLst>
        </c:ser>
        <c:dLbls>
          <c:showLegendKey val="0"/>
          <c:showVal val="0"/>
          <c:showCatName val="0"/>
          <c:showSerName val="0"/>
          <c:showPercent val="0"/>
          <c:showBubbleSize val="0"/>
        </c:dLbls>
        <c:axId val="1925776864"/>
        <c:axId val="-2059728384"/>
      </c:scatterChart>
      <c:valAx>
        <c:axId val="1925776864"/>
        <c:scaling>
          <c:orientation val="minMax"/>
          <c:max val="300"/>
          <c:min val="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solidFill>
                      <a:schemeClr val="tx1"/>
                    </a:solidFill>
                  </a:rPr>
                  <a:t>Time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zh-CN"/>
          </a:p>
        </c:txPr>
        <c:crossAx val="-2059728384"/>
        <c:crosses val="autoZero"/>
        <c:crossBetween val="midCat"/>
      </c:valAx>
      <c:valAx>
        <c:axId val="-2059728384"/>
        <c:scaling>
          <c:orientation val="minMax"/>
          <c:max val="3.5"/>
          <c:min val="0"/>
        </c:scaling>
        <c:delete val="0"/>
        <c:axPos val="l"/>
        <c:title>
          <c:tx>
            <c:rich>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r>
                  <a:rPr lang="en-US" b="1" dirty="0">
                    <a:solidFill>
                      <a:srgbClr val="0070C0"/>
                    </a:solidFill>
                  </a:rPr>
                  <a:t>Throughput</a:t>
                </a:r>
              </a:p>
            </c:rich>
          </c:tx>
          <c:layout>
            <c:manualLayout>
              <c:xMode val="edge"/>
              <c:yMode val="edge"/>
              <c:x val="0.12521757365039399"/>
              <c:y val="0.21546474616596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endParaRPr lang="zh-CN"/>
            </a:p>
          </c:tx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zh-CN"/>
          </a:p>
        </c:txPr>
        <c:crossAx val="192577686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4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1143000" y="685800"/>
            <a:ext cx="4572000" cy="3429000"/>
          </a:xfrm>
          <a:prstGeom prst="rect">
            <a:avLst/>
          </a:prstGeom>
        </p:spPr>
        <p:txBody>
          <a:bodyPr/>
          <a:lstStyle/>
          <a:p>
            <a:endParaRPr/>
          </a:p>
        </p:txBody>
      </p:sp>
      <p:sp>
        <p:nvSpPr>
          <p:cNvPr id="161" name="Shape 1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41D0AC1-9E77-403C-BD4A-A844836F515D}" type="slidenum">
              <a:rPr kumimoji="0" lang="zh-CN" altLang="en-US" sz="5000" b="0" i="0" u="none" strike="noStrike" kern="0" cap="none" spc="0" normalizeH="0" baseline="0" noProof="0" smtClean="0">
                <a:ln>
                  <a:noFill/>
                </a:ln>
                <a:solidFill>
                  <a:srgbClr val="000000"/>
                </a:solidFill>
                <a:effectLst/>
                <a:uLnTx/>
                <a:uFillTx/>
                <a:latin typeface="Helvetica Light"/>
                <a:ea typeface="宋体" panose="02010600030101010101" pitchFamily="2" charset="-122"/>
                <a:cs typeface="+mn-cs"/>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a:t>
            </a:fld>
            <a:endParaRPr kumimoji="0" lang="zh-CN" altLang="en-US" sz="5000" b="0" i="0" u="none" strike="noStrike" kern="0" cap="none" spc="0" normalizeH="0" baseline="0" noProof="0">
              <a:ln>
                <a:noFill/>
              </a:ln>
              <a:solidFill>
                <a:srgbClr val="000000"/>
              </a:solidFill>
              <a:effectLst/>
              <a:uLnTx/>
              <a:uFillTx/>
              <a:latin typeface="Helvetica Light"/>
              <a:ea typeface="宋体" panose="02010600030101010101" pitchFamily="2" charset="-122"/>
              <a:cs typeface="+mn-cs"/>
              <a:sym typeface="Helvetica Light"/>
            </a:endParaRPr>
          </a:p>
        </p:txBody>
      </p:sp>
    </p:spTree>
    <p:extLst>
      <p:ext uri="{BB962C8B-B14F-4D97-AF65-F5344CB8AC3E}">
        <p14:creationId xmlns:p14="http://schemas.microsoft.com/office/powerpoint/2010/main" val="2722371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pPr marL="578776" indent="-578776">
              <a:buSzPct val="75000"/>
              <a:buChar char="-"/>
              <a:defRPr sz="1800"/>
            </a:pPr>
            <a:r>
              <a:rPr dirty="0"/>
              <a:t>Let’s say our job consists of 100 requests issued all at once and we consider the job done when all responses arrive. What is the likelihood it takes 1s?</a:t>
            </a:r>
          </a:p>
          <a:p>
            <a:pPr marL="578776" indent="-578776">
              <a:buSzPct val="75000"/>
              <a:buChar char="-"/>
              <a:defRPr sz="1800"/>
            </a:pPr>
            <a:r>
              <a:rPr dirty="0"/>
              <a:t>Now, the job will be slow if at least 1 request out of 100 takes 1s. What’s the likelihood of this? You can compute this probability easily to be 0.63. Obviously, this is horrible — almost 2/3rds of the time, you’re spending 1 second!</a:t>
            </a:r>
          </a:p>
          <a:p>
            <a:pPr marL="578776" indent="-578776">
              <a:buSzPct val="75000"/>
              <a:buChar char="-"/>
              <a:defRPr sz="1800"/>
            </a:pPr>
            <a:r>
              <a:rPr dirty="0"/>
              <a:t>But let’s investigate this a bit more. What’s the probability that 2 or more requests are slow? It’s 0.26.</a:t>
            </a:r>
          </a:p>
          <a:p>
            <a:pPr marL="578776" indent="-578776">
              <a:buSzPct val="75000"/>
              <a:buChar char="-"/>
              <a:defRPr sz="1800"/>
            </a:pPr>
            <a:r>
              <a:rPr dirty="0"/>
              <a:t>We can keep doing this to see a quickly shrinking probability.</a:t>
            </a:r>
          </a:p>
          <a:p>
            <a:pPr marL="578776" indent="-578776">
              <a:buSzPct val="75000"/>
              <a:buChar char="-"/>
              <a:defRPr sz="1800"/>
            </a:pPr>
            <a:r>
              <a:rPr dirty="0"/>
              <a:t>Now, what if we were replicating any requests outstanding after 10ms? In this example, there’s only a 0.003% chance that we’d replicate 5 or more requests. Further, the chance that all of these up to 5 requests are answered in 10ms is quite high — roughly 95%. So, this method gives leaves only around a 5% chance that our job will take more than 20ms.</a:t>
            </a:r>
            <a:r>
              <a:rPr dirty="0">
                <a:solidFill>
                  <a:schemeClr val="accent5"/>
                </a:solidFill>
              </a:rPr>
              <a:t> We can further compute things for another round, i.e. evaluate the probability that we need more than 30ms, after we replicate any of the small number of requests outstanding etc. and the numbers quickly become quite small. So this is really quite an effective approach to bring down the job’s latency.</a:t>
            </a:r>
          </a:p>
          <a:p>
            <a:pPr marL="578776" indent="-578776">
              <a:buSzPct val="75000"/>
              <a:buChar char="-"/>
              <a:defRPr sz="1800"/>
            </a:pPr>
            <a:r>
              <a:rPr dirty="0">
                <a:solidFill>
                  <a:schemeClr val="accent5"/>
                </a:solidFill>
              </a:rPr>
              <a:t>A key point here is that requests are assumed independent. This is not necessarily the case — if you’re sending the request to the same server again, independence could be a poor assumption if the server is heavily loaded and that’s the cause of the slowdown — it could still help, if it wasn’t the server the but the network that randomly dropped the request due to some transient congestion before it ever got to the server. In general, if requests share network or server bottlenecks, independence across requests is not a well-founded assumption. This may be the case particularly in systems running at high load. But if you’re querying a different replica in a system that’s not congested, independence may not be an unrealistic assumption. Nevertheless, this example gives us the intuition behind this method. What about the costs of this method?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xfrm>
            <a:off x="381000" y="685800"/>
            <a:ext cx="6096000" cy="3429000"/>
          </a:xfrm>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pPr marL="370416" indent="-370416">
              <a:buSzPct val="75000"/>
              <a:buChar char="-"/>
              <a:defRPr sz="2400"/>
            </a:pPr>
            <a:r>
              <a:t>First, there is the client-side cost of making redundant requests. This will typically be quite small — the bottlenecks will usually not be at the clients.</a:t>
            </a:r>
          </a:p>
          <a:p>
            <a:pPr marL="370416" indent="-370416">
              <a:buSzPct val="75000"/>
              <a:buChar char="-"/>
              <a:defRPr sz="2400"/>
            </a:pPr>
            <a:r>
              <a:t>Second, the redundant requests generate additional network traffic</a:t>
            </a:r>
          </a:p>
          <a:p>
            <a:pPr marL="370416" indent="-370416">
              <a:buSzPct val="75000"/>
              <a:buChar char="-"/>
              <a:defRPr sz="2400"/>
            </a:pPr>
            <a:r>
              <a:t>Third, the servers have to handle the increased workload</a:t>
            </a:r>
          </a:p>
          <a:p>
            <a:pPr marL="370416" indent="-370416">
              <a:buSzPct val="75000"/>
              <a:buChar char="-"/>
              <a:defRPr sz="2400"/>
            </a:pPr>
            <a:r>
              <a:t>So when is this technique a win overall? </a:t>
            </a:r>
            <a:r>
              <a:rPr>
                <a:solidFill>
                  <a:schemeClr val="accent5"/>
                </a:solidFill>
              </a:rPr>
              <a:t>If your system is running at high load, using redundant queries risks increasing the average latency. However, in data centers, the network and the services often run at low utilization, and this technique can be a great tool in such environments. Further, if one is using the a cancellation mechanism for outstanding requests after one response arrives, the costs, as we saw, can be quite minimal.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pPr marL="370416" indent="-370416">
              <a:buSzPct val="75000"/>
              <a:buChar char="-"/>
              <a:defRPr sz="2400"/>
            </a:pPr>
            <a:r>
              <a:t>We’ll talk about how applications can deal with latency in the tail.</a:t>
            </a:r>
          </a:p>
          <a:p>
            <a:pPr marL="370416" indent="-370416">
              <a:buSzPct val="75000"/>
              <a:buChar char="-"/>
              <a:defRPr sz="2400"/>
            </a:pPr>
            <a:r>
              <a:t>How TCP incast can be handled, although with some compromises, at the application layer</a:t>
            </a:r>
          </a:p>
          <a:p>
            <a:pPr marL="370416" indent="-370416">
              <a:buSzPct val="75000"/>
              <a:buChar char="-"/>
              <a:defRPr sz="2400"/>
            </a:pPr>
            <a:r>
              <a:t>and how video streaming deals with variations in network capacity.</a:t>
            </a:r>
          </a:p>
        </p:txBody>
      </p:sp>
    </p:spTree>
    <p:extLst>
      <p:ext uri="{BB962C8B-B14F-4D97-AF65-F5344CB8AC3E}">
        <p14:creationId xmlns:p14="http://schemas.microsoft.com/office/powerpoint/2010/main" val="2721741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pPr>
              <a:defRPr sz="2400"/>
            </a:pPr>
            <a:r>
              <a:rPr>
                <a:solidFill>
                  <a:schemeClr val="accent5"/>
                </a:solidFill>
              </a:rPr>
              <a:t>Next, let’s talk about TCP incast.</a:t>
            </a:r>
            <a:r>
              <a:t> We discussed incast in our lesson on congestion control, but briefly … incast is a situation where a large number of senders send data to a network port, which overwhelms the buffer, leading to high packet loss and latency. Further, if some TCP flows lose many packets, they can time out, and TCP throughput can collapse.</a:t>
            </a:r>
            <a:r>
              <a:rPr>
                <a:solidFill>
                  <a:schemeClr val="accent5"/>
                </a:solidFill>
              </a:rPr>
              <a:t> In our congestion control lesson, we saw how DCTCP helps address the problem, but what can one achieve at the application layer?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xfrm>
            <a:off x="381000" y="685800"/>
            <a:ext cx="6096000" cy="3429000"/>
          </a:xfrm>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a:defRPr sz="1800"/>
            </a:pPr>
            <a:r>
              <a:t>One way of reducing the likelihood of incast scenarios, is to limit the size of responses sent by individual workers in the application. </a:t>
            </a:r>
            <a:r>
              <a:rPr>
                <a:solidFill>
                  <a:schemeClr val="accent5"/>
                </a:solidFill>
              </a:rPr>
              <a:t>If each sender only sends a packet or two, perhaps the buffer will accommodate a large number of senders without any packet drops. Of course, this is a rather severe restriction on the application, and is not a general-purpose solution.</a:t>
            </a:r>
          </a:p>
          <a:p>
            <a:pPr>
              <a:defRPr sz="1800"/>
            </a:pPr>
            <a:r>
              <a:t>Another way is to accept that some workers’ responses may be dropped in the occasional incast scenario, and structure the application to deliver partial results. Again, this is a rather undesirable non-solution.</a:t>
            </a:r>
          </a:p>
          <a:p>
            <a:pPr>
              <a:defRPr sz="1800"/>
            </a:pPr>
            <a:r>
              <a:t>A more workable approach is to deliberately space out the application’s requests and responses.</a:t>
            </a:r>
            <a:r>
              <a:rPr>
                <a:solidFill>
                  <a:schemeClr val="accent5"/>
                </a:solidFill>
              </a:rPr>
              <a:t> The application can add small delays between successive requests, ensuring that the responses also have greater variations in their arrival times, thereby making incast less likely. This technique has been used in some systems. Of course, the downside is that by adding these deliberate delays to avoid incast and high tail latencies, it increases the average response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pPr>
              <a:defRPr sz="1800"/>
            </a:pPr>
            <a:r>
              <a:rPr>
                <a:solidFill>
                  <a:schemeClr val="accent5"/>
                </a:solidFill>
              </a:rPr>
              <a:t>The DCTCP paper itself notes the use of this approach in production data centers.</a:t>
            </a:r>
            <a:r>
              <a:t> This plot shows the impact of disabling this technique — referred to as “request jittering” in the paper. Each line on the plot is a different latency percentile — the lowest, in blue, under 10ms, is the median latency, and the largest is the 99.9th percentile latency. After request jittering is turned off, the 99.9the percentile doubles, while the lower percentiles decrease.</a:t>
            </a:r>
            <a:r>
              <a:rPr>
                <a:solidFill>
                  <a:schemeClr val="accent5"/>
                </a:solidFill>
              </a:rPr>
              <a:t> This illustrates the compromise this approach presents: sacrificing some performance in the common cases for a decrease in incast scenarios.</a:t>
            </a:r>
          </a:p>
          <a:p>
            <a:pPr>
              <a:defRPr sz="1800"/>
            </a:pPr>
            <a:endParaRPr>
              <a:solidFill>
                <a:schemeClr val="accent5"/>
              </a:solidFill>
            </a:endParaRPr>
          </a:p>
          <a:p>
            <a:pPr>
              <a:defRPr sz="1800"/>
            </a:pPr>
            <a:r>
              <a:rPr>
                <a:solidFill>
                  <a:schemeClr val="accent5"/>
                </a:solidFill>
              </a:rPr>
              <a:t>Facebook has also reported the use of a technique that’s similar in essence, in its memcached deployment.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marL="370416" indent="-370416">
              <a:buSzPct val="75000"/>
              <a:buChar char="-"/>
              <a:defRPr sz="1800"/>
            </a:pPr>
            <a:r>
              <a:rPr>
                <a:solidFill>
                  <a:schemeClr val="accent5"/>
                </a:solidFill>
              </a:rPr>
              <a:t>Their mechanism involves controlling the number of outstanding memcache requests using a sliding window, in a manner similar to how TCP controls the flow of packets for a single connection.</a:t>
            </a:r>
            <a:r>
              <a:t> So, a client maintains a window of outstanding requests, for which this client is awaiting memcache responses. When some responses arrive, the window advances and grows in size. But when some responses time out, the window shrinks.</a:t>
            </a:r>
          </a:p>
          <a:p>
            <a:pPr marL="370416" indent="-370416">
              <a:buSzPct val="75000"/>
              <a:buChar char="-"/>
              <a:defRPr sz="1800"/>
            </a:pPr>
            <a:r>
              <a:t>This is essentially another layer of flow control on top of TCP’s. This rate limiting works </a:t>
            </a:r>
            <a:r>
              <a:rPr b="1"/>
              <a:t>across</a:t>
            </a:r>
            <a:r>
              <a:t> different connections unlike TCP’s!</a:t>
            </a:r>
          </a:p>
          <a:p>
            <a:pPr marL="370416" indent="-370416">
              <a:buSzPct val="75000"/>
              <a:buChar char="-"/>
              <a:defRPr sz="1800"/>
            </a:pPr>
            <a:r>
              <a:t>When the window is too small, requests wait long to be scheduled. When it’s too large: there is a risk of incast, leading to slower processing.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marL="370416" indent="-370416">
              <a:buSzPct val="75000"/>
              <a:buChar char="-"/>
              <a:defRPr sz="2400"/>
            </a:pPr>
            <a:r>
              <a:t>The paper includes measurements of the impact of the window size. In this plot, window size is on the x-axis, and the time requests wait at a client before being scheduled is on the y-axis. This data was gathered from multiple racks in one front-end cluster in Facebook’s network.</a:t>
            </a:r>
          </a:p>
          <a:p>
            <a:pPr marL="370416" indent="-370416">
              <a:buSzPct val="75000"/>
              <a:buChar char="-"/>
              <a:defRPr sz="2400"/>
            </a:pPr>
            <a:r>
              <a:t>When the window is too small, requests wait long to be scheduled, and when it’s too large, it causes incast and slower processing of requests, leading to a buildup of requests. There’s a sweet-spot in the middle that minimizes wait time.</a:t>
            </a:r>
          </a:p>
          <a:p>
            <a:pPr>
              <a:defRPr sz="2400"/>
            </a:pPr>
            <a:endParaRPr/>
          </a:p>
          <a:p>
            <a:pPr>
              <a:defRPr sz="2400"/>
            </a:pPr>
            <a:r>
              <a:t>That closes our discussion of application-layer mitigation of incast. But it’s also worth noting that this paper highlights another interesting choice to extract higher performance: the use of UDP for GET requests where occasional failures are acceptable. This does mean a small failure rate because UDP does not provide reliable delivery like TCP, but the upside is lower latency because UDP doesn’t need connection establishment and slow-start. Also being connectionless, UDP doesn’t requires the server to maintain state, unlike TCP, thus using fewer resources on the servers. </a:t>
            </a:r>
            <a:r>
              <a:rPr>
                <a:solidFill>
                  <a:schemeClr val="accent5"/>
                </a:solidFill>
              </a:rPr>
              <a:t>For things that change the data’s state, they still use TCP, for the reliability.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pPr marL="370416" indent="-370416">
              <a:buSzPct val="75000"/>
              <a:buChar char="-"/>
              <a:defRPr sz="2400"/>
            </a:pPr>
            <a:r>
              <a:t>We’ll talk about how applications can deal with latency in the tail.</a:t>
            </a:r>
          </a:p>
          <a:p>
            <a:pPr marL="370416" indent="-370416">
              <a:buSzPct val="75000"/>
              <a:buChar char="-"/>
              <a:defRPr sz="2400"/>
            </a:pPr>
            <a:r>
              <a:t>How TCP incast can be handled, although with some compromises, at the application layer</a:t>
            </a:r>
          </a:p>
          <a:p>
            <a:pPr marL="370416" indent="-370416">
              <a:buSzPct val="75000"/>
              <a:buChar char="-"/>
              <a:defRPr sz="2400"/>
            </a:pPr>
            <a:r>
              <a:t>and how video streaming deals with variations in network capacity.</a:t>
            </a:r>
          </a:p>
        </p:txBody>
      </p:sp>
    </p:spTree>
    <p:extLst>
      <p:ext uri="{BB962C8B-B14F-4D97-AF65-F5344CB8AC3E}">
        <p14:creationId xmlns:p14="http://schemas.microsoft.com/office/powerpoint/2010/main" val="3199927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lvl1pPr>
              <a:defRPr>
                <a:solidFill>
                  <a:schemeClr val="accent5"/>
                </a:solidFill>
              </a:defRPr>
            </a:lvl1pPr>
          </a:lstStyle>
          <a:p>
            <a:r>
              <a:t>Obviously, we’d like the highest possible video resolution … but we would like to avoid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pPr marL="463020" indent="-463020">
              <a:buSzPct val="75000"/>
              <a:buChar char="-"/>
              <a:defRPr sz="1800"/>
            </a:pPr>
            <a:r>
              <a:t>In a seminal paper dating back to 1981, Saltzer, Reed, and Clark made the end-to-end argument. Their point is best illustrated with an example. </a:t>
            </a:r>
            <a:r>
              <a:rPr>
                <a:solidFill>
                  <a:schemeClr val="accent5"/>
                </a:solidFill>
              </a:rPr>
              <a:t>Consider an application whose function is </a:t>
            </a:r>
            <a:r>
              <a:rPr b="1">
                <a:solidFill>
                  <a:schemeClr val="accent5"/>
                </a:solidFill>
              </a:rPr>
              <a:t>reliable</a:t>
            </a:r>
            <a:r>
              <a:rPr>
                <a:solidFill>
                  <a:schemeClr val="accent5"/>
                </a:solidFill>
              </a:rPr>
              <a:t> file transfer between two application end-points separated over a network. There are many sources of error possible: for instance, the network’s links or routing devices could drop some of the data or corrupt it, or the end host network stacks could have errors. One can try and eliminate all the possible known sources of error by careful engineering— this would not only be difficult and expensive to achieve, but could still leave out previously unknown sources of error. Thus, the application should itself check whether the data is correctly transferred or not — perhaps by a checksum; if the check fails, the application could retry the transfer. Of course, this is not to say that the network should be built to be lousy — the more reliable the network, the less likely that the end-to-end check will fail and the application will need to retry the file transfer. But ultimately, the responsibility for ensuring correctness of the data lies with the application.</a:t>
            </a:r>
            <a:r>
              <a:t> To quote Saltzer, Reed, and Clark: …</a:t>
            </a:r>
          </a:p>
          <a:p>
            <a:pPr marL="463020" indent="-463020">
              <a:buSzPct val="75000"/>
              <a:buChar char="-"/>
              <a:defRPr sz="1800"/>
            </a:pPr>
            <a:r>
              <a:t>They also describe an instructive incident to drive this point home: </a:t>
            </a:r>
            <a:r>
              <a:rPr>
                <a:solidFill>
                  <a:schemeClr val="accent5"/>
                </a:solidFill>
              </a:rPr>
              <a:t>An MIT networked system used hop-by-hop checksums over every network hop. But within one network gateway, there was a small rate of errors in copying the data from the input to the output buffers. In this case, the ultimate end-to-end check was required: manual comparison and correction of some of the data that had been transferred over that connection.</a:t>
            </a:r>
          </a:p>
          <a:p>
            <a:pPr marL="463020" indent="-463020">
              <a:buSzPct val="75000"/>
              <a:buChar char="-"/>
              <a:defRPr sz="1800"/>
            </a:pPr>
            <a:r>
              <a:rPr>
                <a:solidFill>
                  <a:schemeClr val="accent5"/>
                </a:solidFill>
              </a:rPr>
              <a:t>The lesson here is that ultimately, applications have to deal with network conditions to suit their objectives.</a:t>
            </a:r>
          </a:p>
          <a:p>
            <a:pPr marL="463020" indent="-463020">
              <a:buSzPct val="75000"/>
              <a:buChar char="-"/>
              <a:defRPr sz="1800"/>
            </a:pPr>
            <a:r>
              <a:rPr>
                <a:solidFill>
                  <a:schemeClr val="accent5"/>
                </a:solidFill>
              </a:rPr>
              <a:t>Now, certain functions are desired by a large number of applications, so we build them into lower layers. For example, reliable, in-order packet delivery is something several applications want. So, TCP was built as something that applications could depend on — in this case, applications are delegating some trust to TCP, and TCP performs the checks for in-order packet delivery.</a:t>
            </a:r>
          </a:p>
          <a:p>
            <a:pPr marL="463020" indent="-463020">
              <a:buSzPct val="75000"/>
              <a:buChar char="-"/>
              <a:defRPr sz="1800"/>
            </a:pPr>
            <a:r>
              <a:rPr>
                <a:solidFill>
                  <a:schemeClr val="accent5"/>
                </a:solidFill>
              </a:rPr>
              <a:t>But for more “niche” application objectives, beyond what standard protocols have been engineered to provide, applications need to step in.</a:t>
            </a:r>
          </a:p>
          <a:p>
            <a:pPr marL="463020" indent="-463020">
              <a:buSzPct val="75000"/>
              <a:buChar char="-"/>
              <a:defRPr sz="1800"/>
            </a:pPr>
            <a:r>
              <a:rPr>
                <a:solidFill>
                  <a:schemeClr val="accent5"/>
                </a:solidFill>
              </a:rPr>
              <a:t>What we’ll discuss in this lesson is a sampling of techniques applications have used to meet their objectives.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defRPr sz="1800"/>
            </a:pPr>
            <a:r>
              <a:t>… waiting for buffering. </a:t>
            </a:r>
            <a:r>
              <a:rPr>
                <a:solidFill>
                  <a:schemeClr val="accent5"/>
                </a:solidFill>
              </a:rPr>
              <a:t>Buffering does help a lot — it can mask variations in the network’s bandwidth. In fact, even interactive applications like Skype use buffering on the order of a 100ms. For streaming video applications, several seconds of buffering is seen as acceptable because these aren’t interactive. You fill up the buffer in the beginning, start playing smoothly, and then the buffer covers up the variations in the network — when available bandwidth reduces, the buffer begins to drain, and when bandwidth increases, the buffer recovers. But occurrences of rebuffering due to the buffer completely draining out, after the playback starts cause a wait, and hamper user experience.</a:t>
            </a:r>
            <a:r>
              <a:t> </a:t>
            </a:r>
          </a:p>
          <a:p>
            <a:pPr>
              <a:defRPr sz="1800"/>
            </a:pPr>
            <a:endParaRPr/>
          </a:p>
          <a:p>
            <a:pPr marL="222250" indent="-222250">
              <a:buSzPct val="75000"/>
              <a:buChar char="-"/>
              <a:defRPr sz="1800"/>
            </a:pPr>
            <a:r>
              <a:t>Helps</a:t>
            </a:r>
          </a:p>
          <a:p>
            <a:pPr marL="222250" indent="-222250">
              <a:buSzPct val="75000"/>
              <a:buChar char="-"/>
              <a:defRPr sz="1800"/>
            </a:pPr>
            <a:r>
              <a:t>Skype</a:t>
            </a:r>
          </a:p>
          <a:p>
            <a:pPr marL="222250" indent="-222250">
              <a:buSzPct val="75000"/>
              <a:buChar char="-"/>
              <a:defRPr sz="1800"/>
            </a:pPr>
            <a:r>
              <a:t>streaming video —&gt; acceptable</a:t>
            </a:r>
          </a:p>
          <a:p>
            <a:pPr marL="222250" indent="-222250">
              <a:buSzPct val="75000"/>
              <a:buChar char="-"/>
              <a:defRPr sz="1800"/>
            </a:pPr>
            <a:r>
              <a:t>Fill buffer in beginning, start playing, cover variations,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xfrm>
            <a:off x="381000" y="685800"/>
            <a:ext cx="6096000" cy="3429000"/>
          </a:xfrm>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pPr>
              <a:defRPr sz="2400"/>
            </a:pPr>
            <a:r>
              <a:rPr>
                <a:solidFill>
                  <a:schemeClr val="accent5"/>
                </a:solidFill>
              </a:rPr>
              <a:t>The common approach to solving this problem is as follows</a:t>
            </a:r>
            <a:r>
              <a:t>:</a:t>
            </a:r>
          </a:p>
          <a:p>
            <a:pPr>
              <a:defRPr sz="2400"/>
            </a:pPr>
            <a:endParaRPr/>
          </a:p>
          <a:p>
            <a:pPr marL="370416" indent="-370416">
              <a:buSzPct val="75000"/>
              <a:buChar char="-"/>
              <a:defRPr sz="2400"/>
            </a:pPr>
            <a:r>
              <a:t>video is encoded in multiple bit-rates, for example from low resolution standard definition or SD through various rates up to 1024HD.</a:t>
            </a:r>
          </a:p>
          <a:p>
            <a:pPr marL="370416" indent="-370416">
              <a:buSzPct val="75000"/>
              <a:buChar char="-"/>
              <a:defRPr sz="2400"/>
            </a:pPr>
            <a:r>
              <a:t>the video player at the client estimates the network connection’s available bandwidth</a:t>
            </a:r>
          </a:p>
          <a:p>
            <a:pPr marL="370416" indent="-370416">
              <a:buSzPct val="75000"/>
              <a:buChar char="-"/>
              <a:defRPr sz="2400"/>
            </a:pPr>
            <a:r>
              <a:t>it then picks a video bit-rate less than that available bandwidth,</a:t>
            </a:r>
            <a:r>
              <a:rPr>
                <a:solidFill>
                  <a:schemeClr val="accent5"/>
                </a:solidFill>
              </a:rPr>
              <a:t> so the rate of incoming data over the network exceeds the rate of data playing out of the buffer onto the client’s screen.</a:t>
            </a:r>
          </a:p>
          <a:p>
            <a:pPr>
              <a:defRPr sz="2400"/>
            </a:pPr>
            <a:endParaRPr>
              <a:solidFill>
                <a:schemeClr val="accent5"/>
              </a:solidFill>
            </a:endParaRPr>
          </a:p>
          <a:p>
            <a:pPr>
              <a:defRPr sz="2400"/>
            </a:pPr>
            <a:r>
              <a:rPr>
                <a:solidFill>
                  <a:schemeClr val="accent5"/>
                </a:solidFill>
              </a:rPr>
              <a:t>Simple enough, right? Let’s look closer at how this is supposed to play out</a:t>
            </a:r>
            <a: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r>
              <a:t>You’re looking at the video buffer at the client’s device here. We’ll see how the video bitrate is supposed to vary with the network’s capacity.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a:defRPr sz="1800"/>
            </a:pPr>
            <a:r>
              <a:t>One can think of the buffer as a set of 1s chunks. The 1s chunks at high bit-rates like HD are obviously a larger number of bytes and use more room in the buffer, and are thus shown as taller.</a:t>
            </a:r>
          </a:p>
          <a:p>
            <a:pPr>
              <a:defRPr sz="1800"/>
            </a:pPr>
            <a:r>
              <a:t>The chunk at the head of the buffer is playing out to the screen, and a new chunk is downloading into the buffer.</a:t>
            </a:r>
          </a:p>
          <a:p>
            <a:pPr>
              <a:defRPr sz="1800"/>
            </a:pPr>
            <a:endParaRPr/>
          </a:p>
          <a:p>
            <a:pPr>
              <a:defRPr sz="1800"/>
            </a:pPr>
            <a:r>
              <a:t>The plot above the buffer is shown as a track of the network bandwidth. Bandwidth is measured over the download of the chunks — if a chunk is 2 Mb and took 1 second to download, the bandwidth measured is 2Mbps. This measured bandwidth may be used as an estimate of the future network capacity. If this estimated capacity is less than the video rate, we need to request the next chunk at a lower quality or bitrate. An easy way to think about this is: if you’re taking more than 1 second to download the chunk that plays in 1 second, you need to request chunks at reduced video quality. And of course, if the capacity estimate is higher than the video rate, we may be able to jump to a higher quality chunk, etc.</a:t>
            </a:r>
          </a:p>
          <a:p>
            <a:pPr>
              <a:defRPr sz="1800"/>
            </a:pPr>
            <a:endParaRPr/>
          </a:p>
          <a:p>
            <a:pPr>
              <a:defRPr sz="1800">
                <a:solidFill>
                  <a:schemeClr val="accent5"/>
                </a:solidFill>
              </a:defRPr>
            </a:pPr>
            <a:r>
              <a:t>This general technique is called Adaptive bitrate streaming. One cool thing to notice: the rate selection logic resides at the client, so the CDN server-side logic is pretty simple. This works reasonably well, and at least until recently, some variant of this was Netflix’s default approach. But there is room for improvement!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a:defRPr sz="2400">
                <a:solidFill>
                  <a:schemeClr val="accent5"/>
                </a:solidFill>
              </a:defRPr>
            </a:lvl1pPr>
          </a:lstStyle>
          <a:p>
            <a:r>
              <a:t>The problem is that capacity estimation is hard to get right. If your estimate is too conservative, you unnecessarily use a low quality stream; if your estimate is too aggressive: you request higher quality chunks, and the buffer drains out because of the time it takes to get those chunks, and this causes the video to pause. This pause is called a “rebuffer”. (We’ll refer to this term, “rebuffer” often in the following discussion.)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381000" y="685800"/>
            <a:ext cx="6096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defRPr sz="1800"/>
            </a:pPr>
            <a:r>
              <a:t>The difficulty of estimating network capacity is reflected in this plot. It shows for one Netflix video player trace, the average throughput over chunk downloads (on the y-axis) over time (on the x-axis). Notice how the average throughput varies in a wide range. 10% of sessions in a random sample of 300000 Netflix sessions show high variability in the network capacity. </a:t>
            </a:r>
          </a:p>
          <a:p>
            <a:pPr>
              <a:defRPr sz="1800"/>
            </a:pPr>
            <a:endParaRPr/>
          </a:p>
          <a:p>
            <a:pPr>
              <a:defRPr sz="1800"/>
            </a:pPr>
            <a:r>
              <a:t>This variability means that capacity estimation is often off the mark: 20-30% of all rebuffers seen in this dataset were found to be avoidable</a:t>
            </a:r>
            <a:r>
              <a:rPr>
                <a:solidFill>
                  <a:schemeClr val="accent5"/>
                </a:solidFill>
              </a:rPr>
              <a:t> — i.e. switching to a lower video rate would have avoided the need to pause. (Of course, if the network’s capacity is lower than lowest video bit-rate, then nothing can prevent frequent rebuffering.) This paper from Stanford and Netflix researchers, thus proposes a method of improving upon the capacity estimation based approach.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noRot="1" noChangeAspect="1"/>
          </p:cNvSpPr>
          <p:nvPr>
            <p:ph type="sldImg"/>
          </p:nvPr>
        </p:nvSpPr>
        <p:spPr>
          <a:prstGeom prst="rect">
            <a:avLst/>
          </a:prstGeom>
        </p:spPr>
        <p:txBody>
          <a:bodyPr/>
          <a:lstStyle/>
          <a:p>
            <a:endParaRPr/>
          </a:p>
        </p:txBody>
      </p:sp>
      <p:sp>
        <p:nvSpPr>
          <p:cNvPr id="521" name="Shape 521"/>
          <p:cNvSpPr>
            <a:spLocks noGrp="1"/>
          </p:cNvSpPr>
          <p:nvPr>
            <p:ph type="body" sz="quarter" idx="1"/>
          </p:nvPr>
        </p:nvSpPr>
        <p:spPr>
          <a:prstGeom prst="rect">
            <a:avLst/>
          </a:prstGeom>
        </p:spPr>
        <p:txBody>
          <a:bodyPr/>
          <a:lstStyle>
            <a:lvl1pPr>
              <a:defRPr sz="2400">
                <a:solidFill>
                  <a:schemeClr val="accent5"/>
                </a:solidFill>
              </a:defRPr>
            </a:lvl1pPr>
          </a:lstStyle>
          <a:p>
            <a:r>
              <a:t>The key idea of this work is this: it’s the buffer’s occupancy that we care about; can we make decisions based on the buffer occupancy alone? The short answer is “for the most part”.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noRot="1" noChangeAspect="1"/>
          </p:cNvSpPr>
          <p:nvPr>
            <p:ph type="sldImg"/>
          </p:nvPr>
        </p:nvSpPr>
        <p:spPr>
          <a:prstGeom prst="rect">
            <a:avLst/>
          </a:prstGeom>
        </p:spPr>
        <p:txBody>
          <a:bodyPr/>
          <a:lstStyle/>
          <a:p>
            <a:endParaRPr/>
          </a:p>
        </p:txBody>
      </p:sp>
      <p:sp>
        <p:nvSpPr>
          <p:cNvPr id="544" name="Shape 544"/>
          <p:cNvSpPr>
            <a:spLocks noGrp="1"/>
          </p:cNvSpPr>
          <p:nvPr>
            <p:ph type="body" sz="quarter" idx="1"/>
          </p:nvPr>
        </p:nvSpPr>
        <p:spPr>
          <a:prstGeom prst="rect">
            <a:avLst/>
          </a:prstGeom>
        </p:spPr>
        <p:txBody>
          <a:bodyPr/>
          <a:lstStyle/>
          <a:p>
            <a:r>
              <a:t>If the buffer if nearly full, we can use a larger bitrate i.e. higher quality video.</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Shape 557"/>
          <p:cNvSpPr>
            <a:spLocks noGrp="1" noRot="1" noChangeAspect="1"/>
          </p:cNvSpPr>
          <p:nvPr>
            <p:ph type="sldImg"/>
          </p:nvPr>
        </p:nvSpPr>
        <p:spPr>
          <a:prstGeom prst="rect">
            <a:avLst/>
          </a:prstGeom>
        </p:spPr>
        <p:txBody>
          <a:bodyPr/>
          <a:lstStyle/>
          <a:p>
            <a:endParaRPr/>
          </a:p>
        </p:txBody>
      </p:sp>
      <p:sp>
        <p:nvSpPr>
          <p:cNvPr id="558" name="Shape 558"/>
          <p:cNvSpPr>
            <a:spLocks noGrp="1"/>
          </p:cNvSpPr>
          <p:nvPr>
            <p:ph type="body" sz="quarter" idx="1"/>
          </p:nvPr>
        </p:nvSpPr>
        <p:spPr>
          <a:prstGeom prst="rect">
            <a:avLst/>
          </a:prstGeom>
        </p:spPr>
        <p:txBody>
          <a:bodyPr/>
          <a:lstStyle/>
          <a:p>
            <a:r>
              <a:t>If the buffer if nearly empty, we need to be using lower bitrate i.e. lower quality video if we want to avoid rebuffering.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Shape 578"/>
          <p:cNvSpPr>
            <a:spLocks noGrp="1" noRot="1" noChangeAspect="1"/>
          </p:cNvSpPr>
          <p:nvPr>
            <p:ph type="sldImg"/>
          </p:nvPr>
        </p:nvSpPr>
        <p:spPr>
          <a:xfrm>
            <a:off x="381000" y="685800"/>
            <a:ext cx="6096000" cy="3429000"/>
          </a:xfrm>
          <a:prstGeom prst="rect">
            <a:avLst/>
          </a:prstGeom>
        </p:spPr>
        <p:txBody>
          <a:bodyPr/>
          <a:lstStyle/>
          <a:p>
            <a:endParaRPr/>
          </a:p>
        </p:txBody>
      </p:sp>
      <p:sp>
        <p:nvSpPr>
          <p:cNvPr id="579" name="Shape 579"/>
          <p:cNvSpPr>
            <a:spLocks noGrp="1"/>
          </p:cNvSpPr>
          <p:nvPr>
            <p:ph type="body" sz="quarter" idx="1"/>
          </p:nvPr>
        </p:nvSpPr>
        <p:spPr>
          <a:prstGeom prst="rect">
            <a:avLst/>
          </a:prstGeom>
        </p:spPr>
        <p:txBody>
          <a:bodyPr/>
          <a:lstStyle>
            <a:lvl1pPr>
              <a:defRPr sz="1800"/>
            </a:lvl1pPr>
          </a:lstStyle>
          <a:p>
            <a:r>
              <a:t>This intuition can be captured formally as a function that maps buffer occupancy to the next video chunk’s bitrate. If the buffer occupancy is high, we can use request the highest quality video, if it’s low, we must request the lowest quality video. This ensures that as long as network capacity exceeds the lowest video bitrate, the video stream will not suffer from a rebuffer. Between these extremes, the chunk rate is a non-decreasing function of buffer occupancy — it’s not necessarily linear though, that’s just the example here. We will omit here the details of the functions explored in this work. But nevertheless, one problem remains …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pPr marL="370416" indent="-370416">
              <a:buSzPct val="75000"/>
              <a:buChar char="-"/>
              <a:defRPr sz="2400"/>
            </a:pPr>
            <a:r>
              <a:t>We’ll talk about how applications can deal with latency in the tail.</a:t>
            </a:r>
          </a:p>
          <a:p>
            <a:pPr marL="370416" indent="-370416">
              <a:buSzPct val="75000"/>
              <a:buChar char="-"/>
              <a:defRPr sz="2400"/>
            </a:pPr>
            <a:r>
              <a:t>How TCP incast can be handled, although with some compromises, at the application layer</a:t>
            </a:r>
          </a:p>
          <a:p>
            <a:pPr marL="370416" indent="-370416">
              <a:buSzPct val="75000"/>
              <a:buChar char="-"/>
              <a:defRPr sz="2400"/>
            </a:pPr>
            <a:r>
              <a:t>and how video streaming deals with variations in network capacity.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noRot="1" noChangeAspect="1"/>
          </p:cNvSpPr>
          <p:nvPr>
            <p:ph type="sldImg"/>
          </p:nvPr>
        </p:nvSpPr>
        <p:spPr>
          <a:prstGeom prst="rect">
            <a:avLst/>
          </a:prstGeom>
        </p:spPr>
        <p:txBody>
          <a:bodyPr/>
          <a:lstStyle/>
          <a:p>
            <a:endParaRPr/>
          </a:p>
        </p:txBody>
      </p:sp>
      <p:sp>
        <p:nvSpPr>
          <p:cNvPr id="584" name="Shape 584"/>
          <p:cNvSpPr>
            <a:spLocks noGrp="1"/>
          </p:cNvSpPr>
          <p:nvPr>
            <p:ph type="body" sz="quarter" idx="1"/>
          </p:nvPr>
        </p:nvSpPr>
        <p:spPr>
          <a:prstGeom prst="rect">
            <a:avLst/>
          </a:prstGeom>
        </p:spPr>
        <p:txBody>
          <a:bodyPr/>
          <a:lstStyle/>
          <a:p>
            <a:pPr>
              <a:defRPr sz="1800"/>
            </a:pPr>
            <a:r>
              <a:t>… what about the startup phase? When the stream has just started, the buffer occupancy gives us very little information. How do we make decisions then? A simple form of capacity estimation based on immediate past throughput is indeed useful during this startup phase. </a:t>
            </a:r>
          </a:p>
          <a:p>
            <a:pPr>
              <a:defRPr sz="1800">
                <a:solidFill>
                  <a:schemeClr val="accent5"/>
                </a:solidFill>
              </a:defRPr>
            </a:pPr>
            <a:endParaRPr/>
          </a:p>
          <a:p>
            <a:pPr>
              <a:defRPr sz="1800">
                <a:solidFill>
                  <a:schemeClr val="accent5"/>
                </a:solidFill>
              </a:defRPr>
            </a:pPr>
            <a:r>
              <a:t>Note that reality is a bit more complex than what we discussed here: for example, video encoding rates aren’t continuous but discrete — so you might have a few options between the lowest and highest rates, so you need to figure out how to discretize the rate function. The paper addresses these issues if you’re interested.</a:t>
            </a:r>
          </a:p>
          <a:p>
            <a:pPr>
              <a:defRPr sz="1800"/>
            </a:pPr>
            <a:endParaRPr/>
          </a:p>
          <a:p>
            <a:pPr>
              <a:defRPr sz="1800">
                <a:solidFill>
                  <a:schemeClr val="accent5"/>
                </a:solidFill>
              </a:defRPr>
            </a:pPr>
            <a:r>
              <a:t>How well does this approach work? The paper includes results from real-world experiments at massive scale: data was gathered from 500,000 users of the Netflix browser-based player over a weekend in Sept. 2013. Each group in their A/B tests played roughly 120k hours of video. Let’s look at the two primary quantities of interest: number of rebuffers and video quality.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xfrm>
            <a:off x="381000" y="685800"/>
            <a:ext cx="6096000" cy="3429000"/>
          </a:xfrm>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pPr>
              <a:defRPr sz="1800"/>
            </a:pPr>
            <a:r>
              <a:rPr dirty="0"/>
              <a:t>The x-axis of this plot is time in GMT. The yellow bands represent peak Netflix hours in the US. The y-axis is the number of </a:t>
            </a:r>
            <a:r>
              <a:rPr dirty="0" err="1"/>
              <a:t>rebuffers</a:t>
            </a:r>
            <a:r>
              <a:rPr dirty="0"/>
              <a:t> normalized to the number of </a:t>
            </a:r>
            <a:r>
              <a:rPr dirty="0" err="1"/>
              <a:t>rebuffers</a:t>
            </a:r>
            <a:r>
              <a:rPr dirty="0"/>
              <a:t> in the control algorithm — which is Netflix’s capacity estimation based rate approach in deployment at the time of these experiments. The lower bound curve shows the best possible result for </a:t>
            </a:r>
            <a:r>
              <a:rPr dirty="0" err="1"/>
              <a:t>rebuffers</a:t>
            </a:r>
            <a:r>
              <a:rPr dirty="0"/>
              <a:t> — if the video were played at the lowest quality throughout, what would the number of </a:t>
            </a:r>
            <a:r>
              <a:rPr dirty="0" err="1"/>
              <a:t>rebuffers</a:t>
            </a:r>
            <a:r>
              <a:rPr dirty="0"/>
              <a:t> be. This result simply indicates that there’s roughly 20-30% room for improvement in the best case. The buffer based adaptation algorithm marked BBA achieves performance quite similar to the lower bound algorithm in the peak hours. It achieves 10-20% fewer </a:t>
            </a:r>
            <a:r>
              <a:rPr dirty="0" err="1"/>
              <a:t>rebuffers</a:t>
            </a:r>
            <a:r>
              <a:rPr dirty="0"/>
              <a:t> than the control algorithm!</a:t>
            </a:r>
          </a:p>
          <a:p>
            <a:pPr>
              <a:defRPr sz="1800"/>
            </a:pPr>
            <a:endParaRPr dirty="0"/>
          </a:p>
          <a:p>
            <a:pPr>
              <a:defRPr sz="1800">
                <a:solidFill>
                  <a:schemeClr val="accent5"/>
                </a:solidFill>
              </a:defRPr>
            </a:pPr>
            <a:r>
              <a:rPr dirty="0"/>
              <a:t>Further, the buffer-based algorithm, unlike the lower-bound in this plot, does not compromise on video quality. This is what the other result we’ll discuss shows.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a:p>
        </p:txBody>
      </p:sp>
      <p:sp>
        <p:nvSpPr>
          <p:cNvPr id="616" name="Shape 616"/>
          <p:cNvSpPr>
            <a:spLocks noGrp="1"/>
          </p:cNvSpPr>
          <p:nvPr>
            <p:ph type="body" sz="quarter" idx="1"/>
          </p:nvPr>
        </p:nvSpPr>
        <p:spPr>
          <a:prstGeom prst="rect">
            <a:avLst/>
          </a:prstGeom>
        </p:spPr>
        <p:txBody>
          <a:bodyPr/>
          <a:lstStyle/>
          <a:p>
            <a:pPr>
              <a:defRPr sz="1800"/>
            </a:pPr>
            <a:r>
              <a:t>Here the y-axis is the video rate difference between the default / control algorithm, and BBA. BBA achieves higher video rate.</a:t>
            </a:r>
          </a:p>
          <a:p>
            <a:pPr>
              <a:defRPr sz="1800"/>
            </a:pPr>
            <a:endParaRPr/>
          </a:p>
          <a:p>
            <a:pPr>
              <a:defRPr sz="1800">
                <a:solidFill>
                  <a:schemeClr val="accent5"/>
                </a:solidFill>
              </a:defRPr>
            </a:pPr>
            <a:r>
              <a:t>Keep in mind that this algorithm is deployed in the browser-based player on top of standard protocols. In such applications, where there’s enough value, there is a strong argument for the application to take on some of the tasks that the general-purpose network isn’t necessarily adept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I’m going to talk about neural adaptive video streaming with </a:t>
            </a:r>
            <a:r>
              <a:rPr lang="en-US" baseline="0" dirty="0" err="1"/>
              <a:t>Pensieve</a:t>
            </a:r>
            <a:r>
              <a:rPr lang="en-US" baseline="0" dirty="0"/>
              <a:t>. This is a joint work with Ravi and Mohammad from MIT.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18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stream a video from the</a:t>
            </a:r>
            <a:r>
              <a:rPr lang="en-US" baseline="0" dirty="0"/>
              <a:t> internet</a:t>
            </a:r>
            <a:r>
              <a:rPr lang="en-US" dirty="0"/>
              <a:t>, we all have this annoying</a:t>
            </a:r>
            <a:r>
              <a:rPr lang="en-US" baseline="0" dirty="0"/>
              <a:t> experience -- the video suddenly gets stuck and starts </a:t>
            </a:r>
            <a:r>
              <a:rPr lang="en-US" baseline="0" dirty="0" err="1"/>
              <a:t>rebuffering</a:t>
            </a:r>
            <a:r>
              <a:rPr lang="en-US" baseline="0" dirty="0"/>
              <a:t> .. </a:t>
            </a:r>
          </a:p>
          <a:p>
            <a:endParaRPr lang="en-US" baseline="0" dirty="0"/>
          </a:p>
          <a:p>
            <a:r>
              <a:rPr lang="en-US" baseline="0" dirty="0"/>
              <a:t>Studies actually show that users start leaving if the video doesn’t play in 2 seconds.</a:t>
            </a:r>
            <a:endParaRPr lang="en-US" dirty="0"/>
          </a:p>
          <a:p>
            <a:endParaRPr lang="en-US" dirty="0"/>
          </a:p>
          <a:p>
            <a:r>
              <a:rPr lang="en-US" dirty="0"/>
              <a:t>And given that fact that </a:t>
            </a:r>
            <a:r>
              <a:rPr lang="en-US" baseline="0" dirty="0"/>
              <a:t>video streaming has been dominating today's internet traffic, this kind of bad experience will lead to tremendous loss of users. Therefore industry and academia have devoted lots efforts to improve video streaming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986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main framework to improve the quality of experience is dynamic streaming over HTTP or DASH. It's a very standard framework and I will give an overview of how it works.</a:t>
            </a:r>
          </a:p>
          <a:p>
            <a:endParaRPr lang="en-US" baseline="0" dirty="0"/>
          </a:p>
          <a:p>
            <a:r>
              <a:rPr lang="en-US" baseline="0" dirty="0"/>
              <a:t>To load a video, a video client periodically requests individual chunk of video from a video server. Each chunk represents several seconds of video and can be requested at one of several bitrates. As the video chunks are downloaded, they are stored in a playback buffer. In this abstract figure, each pink bar represents a video chunk in the buffer. The width of the bar is 1 second of the video and the height indicates the bitrate. The higher bitrate corresponds to higher resolution or higher quality of the video. </a:t>
            </a:r>
          </a:p>
          <a:p>
            <a:endParaRPr lang="en-US" baseline="0" dirty="0"/>
          </a:p>
          <a:p>
            <a:r>
              <a:rPr lang="en-US" baseline="0" dirty="0"/>
              <a:t>As the video is playing, the playback buffer is continually drained at a fixed rate since the user watches videos in ‘real time’, but the buffer will be populated at a variable rate, depending on the requested bitrate and network condition.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[play video]</a:t>
            </a:r>
          </a:p>
          <a:p>
            <a:endParaRPr lang="en-US" baseline="0" dirty="0"/>
          </a:p>
          <a:p>
            <a:r>
              <a:rPr lang="en-US" baseline="0" dirty="0"/>
              <a:t>This can become problematic if the chunks we request have higher bitrates than the network can support, therefore chunks are being drained faster than they are </a:t>
            </a:r>
            <a:r>
              <a:rPr lang="en-US" baseline="0" dirty="0" err="1"/>
              <a:t>enqueued</a:t>
            </a:r>
            <a:r>
              <a:rPr lang="en-US" baseline="0" dirty="0"/>
              <a:t> -- this ultimately leads to an empty buffer and thus a </a:t>
            </a:r>
            <a:r>
              <a:rPr lang="en-US" baseline="0" dirty="0" err="1"/>
              <a:t>rebuffering</a:t>
            </a:r>
            <a:r>
              <a:rPr lang="en-US" baseline="0" dirty="0"/>
              <a:t> period.</a:t>
            </a:r>
          </a:p>
          <a:p>
            <a:endParaRPr lang="en-US" baseline="0" dirty="0"/>
          </a:p>
          <a:p>
            <a:r>
              <a:rPr lang="en-US" baseline="0" dirty="0"/>
              <a:t>To prevent issues like this, video players use Adaptive Bitrate Algorithms, or ABR algorithms. These algorithms decide both when and at which bitrate to download each video chunk. </a:t>
            </a:r>
          </a:p>
          <a:p>
            <a:endParaRPr lang="en-US" baseline="0" dirty="0"/>
          </a:p>
          <a:p>
            <a:r>
              <a:rPr lang="en-US" baseline="0" dirty="0"/>
              <a:t>[click] Specifically, these algorithms choose among a few available bitrates adaptively depending on the network and playback buffer condition.</a:t>
            </a:r>
          </a:p>
          <a:p>
            <a:r>
              <a:rPr lang="en-US" baseline="0" dirty="0"/>
              <a:t> </a:t>
            </a:r>
          </a:p>
          <a:p>
            <a:r>
              <a:rPr lang="en-US" baseline="0" dirty="0"/>
              <a:t>Because of that, these algorithms have a large impact on quality of experience.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986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With this context, now let’s look at why designing ABR algorithms is so challenging? Let me use this example. Say we have streamed a video for a while..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Now at this point, how would the future throughput look like? it go higher, or it could could remain steady for a while and then drop, in fact it can be one of the many many possibilities -- past throughput observations cannot accurately predict what will happen exactly . It’s very challenging to select a bitrate that adapt to this noisy cloud of future possibilities.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Next, in practice, there’s tension and tradeoff among multiple conflicting </a:t>
            </a:r>
            <a:r>
              <a:rPr lang="en-US" baseline="0" dirty="0" err="1"/>
              <a:t>QoE</a:t>
            </a:r>
            <a:r>
              <a:rPr lang="en-US" baseline="0" dirty="0"/>
              <a:t> goals. People don't simply just want higher quality, they don't want </a:t>
            </a:r>
            <a:r>
              <a:rPr lang="en-US" baseline="0" dirty="0" err="1"/>
              <a:t>rebuffering</a:t>
            </a:r>
            <a:r>
              <a:rPr lang="en-US" baseline="0" dirty="0"/>
              <a:t>, and no bitrate fluctuations. However, selecting higher bitrates could result in </a:t>
            </a:r>
            <a:r>
              <a:rPr lang="en-US" baseline="0" dirty="0" err="1"/>
              <a:t>rebuffering</a:t>
            </a:r>
            <a:r>
              <a:rPr lang="en-US" baseline="0" dirty="0"/>
              <a:t> if there’s no enough playback buffer.</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Finally, the bitrate decision for the next chunk can affect the decisions in the future. For example, using a high bitrate at the current time may deplete the video buffer, which leaves little cushion to </a:t>
            </a:r>
            <a:r>
              <a:rPr lang="en-US" baseline="0" dirty="0" err="1"/>
              <a:t>deak</a:t>
            </a:r>
            <a:r>
              <a:rPr lang="en-US" baseline="0" dirty="0"/>
              <a:t> with the risk </a:t>
            </a:r>
            <a:r>
              <a:rPr lang="en-US" baseline="0" dirty="0" err="1"/>
              <a:t>rebuffering</a:t>
            </a:r>
            <a:r>
              <a:rPr lang="en-US" baseline="0" dirty="0"/>
              <a:t> in case of network fluctuations. So, ABR algorithms must plan for the future.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12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this work, we built </a:t>
            </a:r>
            <a:r>
              <a:rPr lang="en-US" baseline="0" dirty="0" err="1"/>
              <a:t>Pensieve</a:t>
            </a:r>
            <a:r>
              <a:rPr lang="en-US" baseline="0" dirty="0"/>
              <a:t>, a system that uses reinforcement learning to learn an ABR algorithm automatically through experience. </a:t>
            </a:r>
            <a:r>
              <a:rPr lang="en-US" baseline="0" dirty="0" err="1"/>
              <a:t>Pensieve</a:t>
            </a:r>
            <a:r>
              <a:rPr lang="en-US" baseline="0" dirty="0"/>
              <a:t> represents the ABR algorithm as a neural network, that takes as input the observation from video client and output the bitrate decision for the next video chunk. It trains this neural network using data from a large number of video streaming sessions in actual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Our contribution with </a:t>
            </a:r>
            <a:r>
              <a:rPr lang="en-US" baseline="0" dirty="0" err="1"/>
              <a:t>Pensieve</a:t>
            </a:r>
            <a:r>
              <a:rPr lang="en-US" baseline="0" dirty="0"/>
              <a:t>, is that, to our knowledge, this is a first network control system that uses modern "deep" reinforcement learning techniques.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It outperforms existing ABR algorithms substantially, improving the quality of experience by 12-25%, with 10-30% less </a:t>
            </a:r>
            <a:r>
              <a:rPr lang="en-US" baseline="0" dirty="0" err="1"/>
              <a:t>rebuffering</a:t>
            </a:r>
            <a:r>
              <a:rPr lang="en-US" baseline="0" dirty="0"/>
              <a:t> over the best previous schemes in realistic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found that </a:t>
            </a:r>
            <a:r>
              <a:rPr lang="en-US" baseline="0" dirty="0" err="1"/>
              <a:t>Pensieve</a:t>
            </a:r>
            <a:r>
              <a:rPr lang="en-US" baseline="0" dirty="0"/>
              <a:t> is able to achieve this performance fundamentally because it learns rules for ABR that are specifically tailored for the underlining network characteristics.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Further, in building </a:t>
            </a:r>
            <a:r>
              <a:rPr lang="en-US" baseline="0" dirty="0" err="1"/>
              <a:t>Pensieve</a:t>
            </a:r>
            <a:r>
              <a:rPr lang="en-US" baseline="0" dirty="0"/>
              <a:t>, we learned several lessons about using deep reinforcement learning for network control systems. We believe these techniques are very powerful and can be applied to many other such problems, therefore I will share a few lessons that we learned near the end of this talk.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89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we talk about </a:t>
            </a:r>
            <a:r>
              <a:rPr lang="en-US" baseline="0" dirty="0" err="1"/>
              <a:t>Pensieve</a:t>
            </a:r>
            <a:r>
              <a:rPr lang="en-US" baseline="0" dirty="0"/>
              <a:t>, let's first look at previous schemes. All existing develop fixed rules in the ABR algorithms based on human insights. </a:t>
            </a:r>
          </a:p>
          <a:p>
            <a:endParaRPr lang="en-US" baseline="0" dirty="0"/>
          </a:p>
          <a:p>
            <a:r>
              <a:rPr lang="en-US" baseline="0" dirty="0"/>
              <a:t>For example, there are algorithms using throughput prediction; there are some others determining the bitrates based on the buffer occupancy. Each of these schemes doesn't use all the available information.</a:t>
            </a:r>
          </a:p>
          <a:p>
            <a:endParaRPr lang="en-US" baseline="0" dirty="0"/>
          </a:p>
          <a:p>
            <a:r>
              <a:rPr lang="en-US" baseline="0" dirty="0"/>
              <a:t>Therefore more sophisticated methods have been proposed to combine both signals. For example MPC, the state of the art approach from SIGCOMM 2015.</a:t>
            </a:r>
          </a:p>
          <a:p>
            <a:endParaRPr lang="en-US" baseline="0" dirty="0"/>
          </a:p>
          <a:p>
            <a:r>
              <a:rPr lang="en-US" baseline="0" dirty="0"/>
              <a:t>However, as I mentioned, all these schemes use fixed heuristics based on designer’s insight. The problem with these approaches [click]  is that they rely on simplified inaccurate models to come up with their algorithms, as I will show, this can lead to suboptimal performance under actual network conditions.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0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 me</a:t>
            </a:r>
            <a:r>
              <a:rPr lang="en-US" baseline="0" dirty="0"/>
              <a:t> give you an example using</a:t>
            </a:r>
            <a:r>
              <a:rPr lang="en-US" dirty="0"/>
              <a:t> the</a:t>
            </a:r>
            <a:r>
              <a:rPr lang="en-US" baseline="0" dirty="0"/>
              <a:t> </a:t>
            </a:r>
            <a:r>
              <a:rPr lang="en-US" dirty="0"/>
              <a:t>MPC</a:t>
            </a:r>
            <a:r>
              <a:rPr lang="en-US" baseline="0" dirty="0"/>
              <a:t> scheme that I just mentioned. MPC uses a framework called Model Predictive Control, what it does is it looks ahead in a future horizon and solves an optimization problem. It maximizes the </a:t>
            </a:r>
            <a:r>
              <a:rPr lang="en-US" baseline="0" dirty="0" err="1"/>
              <a:t>QoE</a:t>
            </a:r>
            <a:r>
              <a:rPr lang="en-US" baseline="0" dirty="0"/>
              <a:t> objective over the future horizon, subject to the system dynamic. Then it picks first step of the solution as the next bitrate decision.</a:t>
            </a:r>
          </a:p>
          <a:p>
            <a:endParaRPr lang="en-US" baseline="0" dirty="0"/>
          </a:p>
          <a:p>
            <a:r>
              <a:rPr lang="en-US" baseline="0" dirty="0"/>
              <a:t>[click] The problem with this approach is that it needs an accurate model for network throughput. To express the optimization problem, we need to plug in some model for how future throughput would evolve. But as I explained, [click] we can’t really predict the future network trajectory. And therefore what practical schemes end up with doing is they rely on a simplified estimate of throughput, such as average throughput or conservative throughput estimation. But such heuristics are hard to get right in real networks and can lead to suboptimal decisions. </a:t>
            </a:r>
          </a:p>
          <a:p>
            <a:endParaRPr lang="en-US" baseline="0" dirty="0"/>
          </a:p>
          <a:p>
            <a:r>
              <a:rPr lang="en-US" baseline="0" dirty="0"/>
              <a:t>-</a:t>
            </a:r>
          </a:p>
          <a:p>
            <a:endParaRPr lang="en-US" baseline="0" dirty="0"/>
          </a:p>
          <a:p>
            <a:r>
              <a:rPr lang="en-US" baseline="0" dirty="0"/>
              <a:t>To overcome the issues with today's fixed ABR algorithms, we turn to design a general purposed learning algorithm. </a:t>
            </a:r>
            <a:r>
              <a:rPr lang="en-US" sz="1200" kern="1200" dirty="0">
                <a:solidFill>
                  <a:schemeClr val="tx1"/>
                </a:solidFill>
                <a:effectLst/>
                <a:latin typeface="+mn-lt"/>
                <a:ea typeface="+mn-ea"/>
                <a:cs typeface="+mn-cs"/>
              </a:rPr>
              <a:t>Specifically</a:t>
            </a:r>
            <a:r>
              <a:rPr lang="en-US" sz="1200" kern="1200" baseline="0" dirty="0">
                <a:solidFill>
                  <a:schemeClr val="tx1"/>
                </a:solidFill>
                <a:effectLst/>
                <a:latin typeface="+mn-lt"/>
                <a:ea typeface="+mn-ea"/>
                <a:cs typeface="+mn-cs"/>
              </a:rPr>
              <a:t>, we are proposing to learn bitrate adaptation policies, by interacting with the video streaming environment in actual network conditions</a:t>
            </a:r>
            <a:endParaRPr lang="en-US" baseline="0" dirty="0"/>
          </a:p>
          <a:p>
            <a:endParaRPr lang="en-US" baseline="0" dirty="0"/>
          </a:p>
          <a:p>
            <a:r>
              <a:rPr lang="en-US" baseline="0" dirty="0"/>
              <a:t>--</a:t>
            </a:r>
          </a:p>
          <a:p>
            <a:endParaRPr lang="en-US" baseline="0" dirty="0"/>
          </a:p>
          <a:p>
            <a:r>
              <a:rPr lang="en-US" baseline="0" dirty="0"/>
              <a:t>short future horizon -&gt; unclear how to set the length of future horizon / fixed opt horizon, the designer is forced to design the length, if it's too long, too short.. (might drop this point)</a:t>
            </a:r>
          </a:p>
          <a:p>
            <a:endParaRPr lang="en-US" baseline="0" dirty="0"/>
          </a:p>
          <a:p>
            <a:r>
              <a:rPr lang="en-US" baseline="0" dirty="0"/>
              <a:t>Add a banner, solution: learn the model from actual video streaming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7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pPr marL="370416" indent="-370416">
              <a:buSzPct val="75000"/>
              <a:buChar char="-"/>
              <a:defRPr sz="2400"/>
            </a:pPr>
            <a:r>
              <a:t>We’ll talk about how applications can deal with latency in the tail.</a:t>
            </a:r>
          </a:p>
          <a:p>
            <a:pPr marL="370416" indent="-370416">
              <a:buSzPct val="75000"/>
              <a:buChar char="-"/>
              <a:defRPr sz="2400"/>
            </a:pPr>
            <a:r>
              <a:t>How TCP incast can be handled, although with some compromises, at the application layer</a:t>
            </a:r>
          </a:p>
          <a:p>
            <a:pPr marL="370416" indent="-370416">
              <a:buSzPct val="75000"/>
              <a:buChar char="-"/>
              <a:defRPr sz="2400"/>
            </a:pPr>
            <a:r>
              <a:t>and how video streaming deals with variations in network capacity.</a:t>
            </a:r>
          </a:p>
        </p:txBody>
      </p:sp>
    </p:spTree>
    <p:extLst>
      <p:ext uri="{BB962C8B-B14F-4D97-AF65-F5344CB8AC3E}">
        <p14:creationId xmlns:p14="http://schemas.microsoft.com/office/powerpoint/2010/main" val="1841067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t>
            </a:r>
            <a:r>
              <a:rPr lang="mr-IN" baseline="0" dirty="0"/>
              <a:t>…</a:t>
            </a:r>
            <a:r>
              <a:rPr lang="en-US" baseline="0" dirty="0"/>
              <a:t>]</a:t>
            </a:r>
            <a:r>
              <a:rPr lang="en-US" sz="1200" kern="1200" baseline="0" dirty="0">
                <a:solidFill>
                  <a:schemeClr val="tx1"/>
                </a:solidFill>
                <a:effectLst/>
                <a:latin typeface="+mn-lt"/>
                <a:ea typeface="+mn-ea"/>
                <a:cs typeface="+mn-cs"/>
              </a:rPr>
              <a:t>, using Reinforcement Learning.</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Let me first give you an overview of reinforcement learning</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Reinforcement</a:t>
            </a:r>
            <a:r>
              <a:rPr lang="en-US" sz="1200" kern="1200" baseline="0" dirty="0">
                <a:solidFill>
                  <a:schemeClr val="tx1"/>
                </a:solidFill>
                <a:effectLst/>
                <a:latin typeface="+mn-lt"/>
                <a:ea typeface="+mn-ea"/>
                <a:cs typeface="+mn-cs"/>
              </a:rPr>
              <a:t> Learning poses a general framework, where an agent interacts with an environment. At each time step, the agent observes a state from the environment, and takes an action. As a feedback, the environment returns the agent a reward signal, indicating how good the action is. The goal of the learning agent is to maximize the total reward in the environment.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 </a:t>
            </a:r>
            <a:r>
              <a:rPr lang="en-US" baseline="0" dirty="0"/>
              <a:t>To overcome the issues with today's fixed ABR algorithms, we turn to design a general purposed learning algorithm. </a:t>
            </a:r>
            <a:r>
              <a:rPr lang="en-US" sz="1200" kern="1200" dirty="0">
                <a:solidFill>
                  <a:schemeClr val="tx1"/>
                </a:solidFill>
                <a:effectLst/>
                <a:latin typeface="+mn-lt"/>
                <a:ea typeface="+mn-ea"/>
                <a:cs typeface="+mn-cs"/>
              </a:rPr>
              <a:t>Specifically</a:t>
            </a:r>
            <a:r>
              <a:rPr lang="en-US" sz="1200" kern="1200" baseline="0" dirty="0">
                <a:solidFill>
                  <a:schemeClr val="tx1"/>
                </a:solidFill>
                <a:effectLst/>
                <a:latin typeface="+mn-lt"/>
                <a:ea typeface="+mn-ea"/>
                <a:cs typeface="+mn-cs"/>
              </a:rPr>
              <a:t>, we are proposing to learn bitrate adaptation policies, by interacting with the video streaming environment in actual network conditions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604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a:t>
            </a:r>
            <a:r>
              <a:rPr lang="en-US" sz="1200" kern="1200" baseline="0" dirty="0">
                <a:solidFill>
                  <a:schemeClr val="tx1"/>
                </a:solidFill>
                <a:effectLst/>
                <a:latin typeface="+mn-lt"/>
                <a:ea typeface="+mn-ea"/>
                <a:cs typeface="+mn-cs"/>
              </a:rPr>
              <a:t> the reinforcement learning framework, this is how we build the learning system for bit rate adaptation. Here the environment would be video steaming application on top a network.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explain </a:t>
            </a:r>
            <a:r>
              <a:rPr lang="en-US" sz="1200" kern="1200" baseline="0" dirty="0" err="1">
                <a:solidFill>
                  <a:schemeClr val="tx1"/>
                </a:solidFill>
                <a:effectLst/>
                <a:latin typeface="+mn-lt"/>
                <a:ea typeface="+mn-ea"/>
                <a:cs typeface="+mn-cs"/>
              </a:rPr>
              <a:t>Pensieve's</a:t>
            </a:r>
            <a:r>
              <a:rPr lang="en-US" sz="1200" kern="1200" baseline="0" dirty="0">
                <a:solidFill>
                  <a:schemeClr val="tx1"/>
                </a:solidFill>
                <a:effectLst/>
                <a:latin typeface="+mn-lt"/>
                <a:ea typeface="+mn-ea"/>
                <a:cs typeface="+mn-cs"/>
              </a:rPr>
              <a:t> design, I need to tell you what's the state space, what's the action space and what's the reward signal.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Let's start with the state space.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state space needs to include all the information that's relevant to make bitrate decisions. So what are these?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first thing is throughput observation [click]. we have a sequence of throughput measurements, and the time interval of these samples. These observations are collected when past chunks are downloaded.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r>
              <a:rPr lang="en-US" baseline="0" dirty="0"/>
              <a:t>Next, we provided the actual file size for different bitrates of the next chunk. This is useful because the chunk sizes for different bitrates can vary across videos and even across chunks in the same video, depending on the complexity of the video frame. </a:t>
            </a:r>
          </a:p>
          <a:p>
            <a:endParaRPr lang="en-US" baseline="0" dirty="0"/>
          </a:p>
          <a:p>
            <a:r>
              <a:rPr lang="en-US" baseline="0" dirty="0"/>
              <a:t>Also we show the agent the playback buffer occupancy.</a:t>
            </a:r>
          </a:p>
          <a:p>
            <a:endParaRPr lang="en-US" baseline="0" dirty="0"/>
          </a:p>
          <a:p>
            <a:r>
              <a:rPr lang="en-US" baseline="0" dirty="0"/>
              <a:t>And we gave the agent the number chunks until the end as well. If you think about this problem, it’s finite horizon control problem. Towards the end of video playing, maintaining a large buffer doesn’t buy you too much. The bitrate selection policy towards the end can be more aggressive. And this term reflects how safe it is to be aggressive.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last thing is the current bitrate. The agent needs to know what bitrate it’s currently at, to control the smoothness of the video.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Next, the action space. The action to take would be the bitrate for the the next chunk.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Then, as the feedback, the reward signal can be derived directly from the </a:t>
            </a:r>
            <a:r>
              <a:rPr lang="en-US" sz="1200" kern="1200" baseline="0" dirty="0" err="1">
                <a:solidFill>
                  <a:schemeClr val="tx1"/>
                </a:solidFill>
                <a:effectLst/>
                <a:latin typeface="+mn-lt"/>
                <a:ea typeface="+mn-ea"/>
                <a:cs typeface="+mn-cs"/>
              </a:rPr>
              <a:t>QoE</a:t>
            </a:r>
            <a:r>
              <a:rPr lang="en-US" sz="1200" kern="1200" baseline="0" dirty="0">
                <a:solidFill>
                  <a:schemeClr val="tx1"/>
                </a:solidFill>
                <a:effectLst/>
                <a:latin typeface="+mn-lt"/>
                <a:ea typeface="+mn-ea"/>
                <a:cs typeface="+mn-cs"/>
              </a:rPr>
              <a:t> metric, which considers the 3 </a:t>
            </a:r>
            <a:r>
              <a:rPr lang="en-US" sz="1200" kern="1200" baseline="0" dirty="0" err="1">
                <a:solidFill>
                  <a:schemeClr val="tx1"/>
                </a:solidFill>
                <a:effectLst/>
                <a:latin typeface="+mn-lt"/>
                <a:ea typeface="+mn-ea"/>
                <a:cs typeface="+mn-cs"/>
              </a:rPr>
              <a:t>QoE</a:t>
            </a:r>
            <a:r>
              <a:rPr lang="en-US" sz="1200" kern="1200" baseline="0" dirty="0">
                <a:solidFill>
                  <a:schemeClr val="tx1"/>
                </a:solidFill>
                <a:effectLst/>
                <a:latin typeface="+mn-lt"/>
                <a:ea typeface="+mn-ea"/>
                <a:cs typeface="+mn-cs"/>
              </a:rPr>
              <a:t> factors that I described earlier: bitrate, </a:t>
            </a:r>
            <a:r>
              <a:rPr lang="en-US" sz="1200" kern="1200" baseline="0" dirty="0" err="1">
                <a:solidFill>
                  <a:schemeClr val="tx1"/>
                </a:solidFill>
                <a:effectLst/>
                <a:latin typeface="+mn-lt"/>
                <a:ea typeface="+mn-ea"/>
                <a:cs typeface="+mn-cs"/>
              </a:rPr>
              <a:t>rebuffering</a:t>
            </a:r>
            <a:r>
              <a:rPr lang="en-US" sz="1200" kern="1200" baseline="0" dirty="0">
                <a:solidFill>
                  <a:schemeClr val="tx1"/>
                </a:solidFill>
                <a:effectLst/>
                <a:latin typeface="+mn-lt"/>
                <a:ea typeface="+mn-ea"/>
                <a:cs typeface="+mn-cs"/>
              </a:rPr>
              <a:t>, smoothness. Specifically, we want the quality to be higher, so positive reward. We don't want </a:t>
            </a:r>
            <a:r>
              <a:rPr lang="en-US" sz="1200" kern="1200" baseline="0" dirty="0" err="1">
                <a:solidFill>
                  <a:schemeClr val="tx1"/>
                </a:solidFill>
                <a:effectLst/>
                <a:latin typeface="+mn-lt"/>
                <a:ea typeface="+mn-ea"/>
                <a:cs typeface="+mn-cs"/>
              </a:rPr>
              <a:t>rebuffering</a:t>
            </a:r>
            <a:r>
              <a:rPr lang="en-US" sz="1200" kern="1200" baseline="0" dirty="0">
                <a:solidFill>
                  <a:schemeClr val="tx1"/>
                </a:solidFill>
                <a:effectLst/>
                <a:latin typeface="+mn-lt"/>
                <a:ea typeface="+mn-ea"/>
                <a:cs typeface="+mn-cs"/>
              </a:rPr>
              <a:t> or bitrate fluctuations, so give penalty whenever the video </a:t>
            </a:r>
            <a:r>
              <a:rPr lang="en-US" sz="1200" kern="1200" baseline="0" dirty="0" err="1">
                <a:solidFill>
                  <a:schemeClr val="tx1"/>
                </a:solidFill>
                <a:effectLst/>
                <a:latin typeface="+mn-lt"/>
                <a:ea typeface="+mn-ea"/>
                <a:cs typeface="+mn-cs"/>
              </a:rPr>
              <a:t>rebuffers</a:t>
            </a:r>
            <a:r>
              <a:rPr lang="en-US" sz="1200" kern="1200" baseline="0" dirty="0">
                <a:solidFill>
                  <a:schemeClr val="tx1"/>
                </a:solidFill>
                <a:effectLst/>
                <a:latin typeface="+mn-lt"/>
                <a:ea typeface="+mn-ea"/>
                <a:cs typeface="+mn-cs"/>
              </a:rPr>
              <a:t> or bitrate gets changed. The mu and lambda are balancing factors, which can be customized for different preference.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Now there's an neural network that maps the raw state input to the probability distribution of next bitrate. This neural network encodes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internal architecture of the neural network has has 2 hidden layers, and it has 1D convolutional networks, which process the three sequential inputs. The entire neural network has roughly 80,000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Remove the text when </a:t>
            </a:r>
            <a:r>
              <a:rPr lang="en-US" sz="1200" kern="1200" baseline="0" dirty="0" err="1">
                <a:solidFill>
                  <a:schemeClr val="tx1"/>
                </a:solidFill>
                <a:effectLst/>
                <a:latin typeface="+mn-lt"/>
                <a:ea typeface="+mn-ea"/>
                <a:cs typeface="+mn-cs"/>
              </a:rPr>
              <a:t>nn</a:t>
            </a:r>
            <a:r>
              <a:rPr lang="en-US" sz="1200" kern="1200" baseline="0" dirty="0">
                <a:solidFill>
                  <a:schemeClr val="tx1"/>
                </a:solidFill>
                <a:effectLst/>
                <a:latin typeface="+mn-lt"/>
                <a:ea typeface="+mn-ea"/>
                <a:cs typeface="+mn-cs"/>
              </a:rPr>
              <a:t> shows 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717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how do we train the neural network? Or in other words, how do we improve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key idea is you run the system, you collect experience data, which is the trajectory of state, action and reward: what state did I visited, what action did I take and what reward did I receive.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train, we basically use gradient descent to move the neural network parameters in a direction that can increase the reward.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Remember, the goal is to maximize total reward, we can take the gradient of the total reward and move the neural net parameter in the direction of the gradient. </a:t>
            </a:r>
          </a:p>
          <a:p>
            <a:endParaRPr lang="en-US" baseline="0" dirty="0"/>
          </a:p>
          <a:p>
            <a:r>
              <a:rPr lang="en-US" baseline="0" dirty="0"/>
              <a:t>[click] In practice, the gradient of total reward can be estimated empirically from the experience data.</a:t>
            </a:r>
          </a:p>
          <a:p>
            <a:endParaRPr lang="en-US" baseline="0" dirty="0"/>
          </a:p>
          <a:p>
            <a:r>
              <a:rPr lang="en-US" baseline="0" dirty="0"/>
              <a:t>The details of this math and the specific algorithm is in the paper, but the key take away is that we train the neural network essentially through a guided process of trial and error, exploring different actions and learning what actions provide better reward.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427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At a high level, there are some nice properties of this Reinforcement Learning framework that fit exactly for the bitrate adaptation problem.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First, unlike the heuristics based methods, the learning approach can adapt faithfully to the underlining characteristics of the network </a:t>
            </a:r>
            <a:r>
              <a:rPr lang="en-US" baseline="0" dirty="0"/>
              <a:t>in a data-driven way</a:t>
            </a:r>
            <a:r>
              <a:rPr lang="en-US" sz="1200" kern="1200" baseline="0" dirty="0">
                <a:solidFill>
                  <a:schemeClr val="tx1"/>
                </a:solidFill>
                <a:effectLst/>
                <a:latin typeface="+mn-lt"/>
                <a:ea typeface="+mn-ea"/>
                <a:cs typeface="+mn-cs"/>
              </a:rPr>
              <a:t>. For example, after seeing many many examples in the cellular network, it will figure out quantitatively how much buffer it needs to build to cope for uncertainty  in the nature of the network.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Also, the framework allows you to optimize for a high level </a:t>
            </a:r>
            <a:r>
              <a:rPr lang="en-US" sz="1200" kern="1200" baseline="0" dirty="0" err="1">
                <a:solidFill>
                  <a:schemeClr val="tx1"/>
                </a:solidFill>
                <a:effectLst/>
                <a:latin typeface="+mn-lt"/>
                <a:ea typeface="+mn-ea"/>
                <a:cs typeface="+mn-cs"/>
              </a:rPr>
              <a:t>QoE</a:t>
            </a:r>
            <a:r>
              <a:rPr lang="en-US" sz="1200" kern="1200" baseline="0" dirty="0">
                <a:solidFill>
                  <a:schemeClr val="tx1"/>
                </a:solidFill>
                <a:effectLst/>
                <a:latin typeface="+mn-lt"/>
                <a:ea typeface="+mn-ea"/>
                <a:cs typeface="+mn-cs"/>
              </a:rPr>
              <a:t> metric end-to-end, without having to explicitly model how it is impacted by low level decisions. We can optimize for any arbitrary </a:t>
            </a:r>
            <a:r>
              <a:rPr lang="en-US" sz="1200" kern="1200" baseline="0" dirty="0" err="1">
                <a:solidFill>
                  <a:schemeClr val="tx1"/>
                </a:solidFill>
                <a:effectLst/>
                <a:latin typeface="+mn-lt"/>
                <a:ea typeface="+mn-ea"/>
                <a:cs typeface="+mn-cs"/>
              </a:rPr>
              <a:t>QoE</a:t>
            </a:r>
            <a:r>
              <a:rPr lang="en-US" sz="1200" kern="1200" baseline="0" dirty="0">
                <a:solidFill>
                  <a:schemeClr val="tx1"/>
                </a:solidFill>
                <a:effectLst/>
                <a:latin typeface="+mn-lt"/>
                <a:ea typeface="+mn-ea"/>
                <a:cs typeface="+mn-cs"/>
              </a:rPr>
              <a:t> metric as long as we can represent it through the reward signal.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In addition, you can learn an ABR algorithm that takes as input raw high-dimensional signals, like the sequence of throughput samples, and extract useful information out of it. That's from the power of the underlining neural network.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579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in our actual implementation, we built a parallel training system to speed up the training process.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first collect large corpus of network traces from various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Using these traces, we have multiple workers that simulate the video streaming session over randomly sampled network traces.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parallel workers collect experience in the form of [state, action, reward] and communicate with a master.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master will compute the gradient using the method I described, and periodically update the neural net parameters, and send them back to the workers.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training will continue for roughly 10,000 video streaming sessions, until the bitrate adaptation policy converges.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786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Now let me show you a quick demo of </a:t>
            </a:r>
            <a:r>
              <a:rPr lang="en-US" baseline="0" dirty="0" err="1"/>
              <a:t>Pensieve</a:t>
            </a:r>
            <a:r>
              <a:rPr lang="en-US" baseline="0" dirty="0"/>
              <a:t>.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Pensieve</a:t>
            </a:r>
            <a:r>
              <a:rPr lang="en-US" baseline="0" dirty="0"/>
              <a:t> is shown on the top and the state-of-the-art comparing scheme </a:t>
            </a:r>
            <a:r>
              <a:rPr lang="en-US" baseline="0" dirty="0" err="1"/>
              <a:t>robustMPC</a:t>
            </a:r>
            <a:r>
              <a:rPr lang="en-US" baseline="0" dirty="0"/>
              <a:t> is shown on the bottom.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black curve shows the network throughput,  you can see the inherent variability and [click] some chances of outages in the network. A good bitrate adaptation policy for this network, should strategically maintain some amount of buffer to deal with the risk of sudden degradation of network throughput.</a:t>
            </a:r>
          </a:p>
          <a:p>
            <a:endParaRPr lang="en-US" baseline="0" dirty="0"/>
          </a:p>
          <a:p>
            <a:r>
              <a:rPr lang="en-US" baseline="0" dirty="0"/>
              <a:t>The buffer occupancy of the two schemes are also plotted.</a:t>
            </a:r>
          </a:p>
          <a:p>
            <a:endParaRPr lang="en-US" baseline="0" dirty="0"/>
          </a:p>
          <a:p>
            <a:r>
              <a:rPr lang="en-US" baseline="0" dirty="0"/>
              <a:t>(Play video)</a:t>
            </a:r>
          </a:p>
          <a:p>
            <a:endParaRPr lang="en-US" baseline="0" dirty="0"/>
          </a:p>
          <a:p>
            <a:r>
              <a:rPr lang="en-US" baseline="0" dirty="0"/>
              <a:t>In the beginning, the network throughput is relatively stable. Since MPC only considers current and local throughput conditions, it quickly shifts to a higher bit rate. </a:t>
            </a:r>
            <a:r>
              <a:rPr lang="en-US" baseline="0" dirty="0" err="1"/>
              <a:t>Pensieve</a:t>
            </a:r>
            <a:r>
              <a:rPr lang="en-US" baseline="0" dirty="0"/>
              <a:t> however, has observed from many many such network examples, that understand there's a chance of outage. Therefore it plays more cautiously and builds up its buffer. </a:t>
            </a:r>
          </a:p>
          <a:p>
            <a:endParaRPr lang="en-US" baseline="0" dirty="0"/>
          </a:p>
          <a:p>
            <a:r>
              <a:rPr lang="en-US" baseline="0" dirty="0"/>
              <a:t>Now the network comes to an outage period, and MPC wouldn’t have any buffer to play and it suffers from severe </a:t>
            </a:r>
            <a:r>
              <a:rPr lang="en-US" baseline="0" dirty="0" err="1"/>
              <a:t>rebuffering</a:t>
            </a:r>
            <a:r>
              <a:rPr lang="en-US" baseline="0" dirty="0"/>
              <a:t>. </a:t>
            </a:r>
            <a:r>
              <a:rPr lang="en-US" baseline="0" dirty="0" err="1"/>
              <a:t>Pensieve</a:t>
            </a:r>
            <a:r>
              <a:rPr lang="en-US" baseline="0" dirty="0"/>
              <a:t> however, have enough cushion and can gracefully shift to lower bitrate without stopping. </a:t>
            </a:r>
          </a:p>
          <a:p>
            <a:endParaRPr lang="en-US" baseline="0" dirty="0"/>
          </a:p>
          <a:p>
            <a:r>
              <a:rPr lang="en-US" baseline="0" dirty="0"/>
              <a:t>This little example shows that </a:t>
            </a:r>
            <a:r>
              <a:rPr lang="en-US" baseline="0" dirty="0" err="1"/>
              <a:t>Pensieve</a:t>
            </a:r>
            <a:r>
              <a:rPr lang="en-US" baseline="0" dirty="0"/>
              <a:t> has a way to understand the underlining characteristic of this network.</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982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show</a:t>
            </a:r>
            <a:r>
              <a:rPr lang="en-US" baseline="0" dirty="0"/>
              <a:t> you a wide range of experiments that we did.</a:t>
            </a:r>
            <a:endParaRPr lang="en-US" dirty="0"/>
          </a:p>
          <a:p>
            <a:endParaRPr lang="en-US" dirty="0"/>
          </a:p>
          <a:p>
            <a:r>
              <a:rPr lang="en-US" dirty="0"/>
              <a:t>We did</a:t>
            </a:r>
            <a:r>
              <a:rPr lang="en-US" baseline="0" dirty="0"/>
              <a:t> our actual comparison with other schemes using real network traces, a 3G cellular network and a broadband network. Each dataset has 1000 traces, each about 300 seconds long. The video we tested is around 200 seconds long, and is </a:t>
            </a:r>
            <a:r>
              <a:rPr lang="en-US" baseline="0" dirty="0" err="1"/>
              <a:t>ecnoded</a:t>
            </a:r>
            <a:r>
              <a:rPr lang="en-US" baseline="0" dirty="0"/>
              <a:t> in 6 bitrates. We put the video server in a apache server, and a DASH video client in a google chrome browser. </a:t>
            </a:r>
          </a:p>
          <a:p>
            <a:endParaRPr lang="en-US" baseline="0" dirty="0"/>
          </a:p>
          <a:p>
            <a:r>
              <a:rPr lang="en-US" baseline="0" dirty="0"/>
              <a:t>Here are the the CDF of </a:t>
            </a:r>
            <a:r>
              <a:rPr lang="en-US" baseline="0" dirty="0" err="1"/>
              <a:t>QoE</a:t>
            </a:r>
            <a:r>
              <a:rPr lang="en-US" baseline="0" dirty="0"/>
              <a:t> of the existing schemes. This </a:t>
            </a:r>
            <a:r>
              <a:rPr lang="en-US" baseline="0" dirty="0" err="1"/>
              <a:t>QoE</a:t>
            </a:r>
            <a:r>
              <a:rPr lang="en-US" baseline="0" dirty="0"/>
              <a:t> objective considers bitrates, </a:t>
            </a:r>
            <a:r>
              <a:rPr lang="en-US" baseline="0" dirty="0" err="1"/>
              <a:t>rebuffering</a:t>
            </a:r>
            <a:r>
              <a:rPr lang="en-US" baseline="0" dirty="0"/>
              <a:t> and smoothness. </a:t>
            </a:r>
          </a:p>
          <a:p>
            <a:endParaRPr lang="en-US" baseline="0" dirty="0"/>
          </a:p>
          <a:p>
            <a:r>
              <a:rPr lang="en-US" baseline="0" dirty="0"/>
              <a:t>And this is what </a:t>
            </a:r>
            <a:r>
              <a:rPr lang="en-US" baseline="0" dirty="0" err="1"/>
              <a:t>Pensieve</a:t>
            </a:r>
            <a:r>
              <a:rPr lang="en-US" baseline="0" dirty="0"/>
              <a:t> achieves. </a:t>
            </a:r>
          </a:p>
          <a:p>
            <a:endParaRPr lang="en-US" baseline="0" dirty="0"/>
          </a:p>
          <a:p>
            <a:r>
              <a:rPr lang="en-US" baseline="0" dirty="0"/>
              <a:t>We can also obtain an offline optimal using dynamic programming. </a:t>
            </a:r>
            <a:r>
              <a:rPr lang="en-US" sz="1200" b="0" i="0" kern="1200" dirty="0">
                <a:solidFill>
                  <a:schemeClr val="tx1"/>
                </a:solidFill>
                <a:effectLst/>
                <a:latin typeface="+mn-lt"/>
                <a:ea typeface="+mn-ea"/>
                <a:cs typeface="+mn-cs"/>
              </a:rPr>
              <a:t>Offline optimal serves as an upper bound to any scheme with perfect information about future network throughput,</a:t>
            </a:r>
            <a:r>
              <a:rPr lang="en-US" sz="1200" b="0" i="0" kern="1200" baseline="0" dirty="0">
                <a:solidFill>
                  <a:schemeClr val="tx1"/>
                </a:solidFill>
                <a:effectLst/>
                <a:latin typeface="+mn-lt"/>
                <a:ea typeface="+mn-ea"/>
                <a:cs typeface="+mn-cs"/>
              </a:rPr>
              <a:t> which is not practical.</a:t>
            </a:r>
            <a:r>
              <a:rPr lang="en-US" baseline="0" dirty="0"/>
              <a:t> </a:t>
            </a:r>
            <a:r>
              <a:rPr lang="en-US" baseline="0" dirty="0" err="1"/>
              <a:t>Nontheless</a:t>
            </a:r>
            <a:r>
              <a:rPr lang="en-US" baseline="0" dirty="0"/>
              <a:t>, </a:t>
            </a:r>
            <a:r>
              <a:rPr lang="en-US" baseline="0" dirty="0" err="1"/>
              <a:t>Pensieve</a:t>
            </a:r>
            <a:r>
              <a:rPr lang="en-US" baseline="0" dirty="0"/>
              <a:t> is still very close to the offline optimal.</a:t>
            </a:r>
          </a:p>
          <a:p>
            <a:endParaRPr lang="en-US" baseline="0" dirty="0"/>
          </a:p>
          <a:p>
            <a:r>
              <a:rPr lang="en-US" baseline="0" dirty="0"/>
              <a:t>Overall, </a:t>
            </a:r>
            <a:r>
              <a:rPr lang="en-US" baseline="0" dirty="0" err="1"/>
              <a:t>Pensieve</a:t>
            </a:r>
            <a:r>
              <a:rPr lang="en-US" baseline="0" dirty="0"/>
              <a:t> improves the average </a:t>
            </a:r>
            <a:r>
              <a:rPr lang="en-US" baseline="0" dirty="0" err="1"/>
              <a:t>QoE</a:t>
            </a:r>
            <a:r>
              <a:rPr lang="en-US" baseline="0" dirty="0"/>
              <a:t> by 12-25% over the best previous scheme, and only within 9-14% to the offline optimal.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945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a:t>
            </a:r>
            <a:r>
              <a:rPr lang="en-US" baseline="0" dirty="0"/>
              <a:t> a bit deeper, we can actually breakdown [click] each term in the </a:t>
            </a:r>
            <a:r>
              <a:rPr lang="en-US" baseline="0" dirty="0" err="1"/>
              <a:t>QoE</a:t>
            </a:r>
            <a:r>
              <a:rPr lang="en-US" baseline="0" dirty="0"/>
              <a:t> objective and see how each scheme performs. </a:t>
            </a:r>
          </a:p>
          <a:p>
            <a:endParaRPr lang="en-US" baseline="0" dirty="0"/>
          </a:p>
          <a:p>
            <a:r>
              <a:rPr lang="en-US" baseline="0" dirty="0"/>
              <a:t>[click] </a:t>
            </a:r>
          </a:p>
          <a:p>
            <a:endParaRPr lang="en-US" baseline="0" dirty="0"/>
          </a:p>
          <a:p>
            <a:r>
              <a:rPr lang="en-US" baseline="0" dirty="0"/>
              <a:t>This shows more clearly where </a:t>
            </a:r>
            <a:r>
              <a:rPr lang="en-US" baseline="0" dirty="0" err="1"/>
              <a:t>Pensieve</a:t>
            </a:r>
            <a:r>
              <a:rPr lang="en-US" baseline="0" dirty="0"/>
              <a:t> wins.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a:t>
            </a:r>
            <a:r>
              <a:rPr lang="en-US" baseline="0" dirty="0" err="1"/>
              <a:t>Pensieve</a:t>
            </a:r>
            <a:r>
              <a:rPr lang="en-US" baseline="0" dirty="0"/>
              <a:t> is not outperforming existing schemes in every dimension. But </a:t>
            </a:r>
            <a:r>
              <a:rPr lang="en-US" baseline="0" dirty="0" err="1"/>
              <a:t>Pensieve</a:t>
            </a:r>
            <a:r>
              <a:rPr lang="en-US" baseline="0" dirty="0"/>
              <a:t> is able to achieve the best collective </a:t>
            </a:r>
            <a:r>
              <a:rPr lang="en-US" baseline="0" dirty="0" err="1"/>
              <a:t>QoE</a:t>
            </a:r>
            <a:r>
              <a:rPr lang="en-US" baseline="0" dirty="0"/>
              <a:t> by balancing different conflicting factors.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Pensieve</a:t>
            </a:r>
            <a:r>
              <a:rPr lang="en-US" baseline="0" dirty="0"/>
              <a:t> achieve similar average bitrate as other schemes, [click] but reduces </a:t>
            </a:r>
            <a:r>
              <a:rPr lang="en-US" baseline="0" dirty="0" err="1"/>
              <a:t>rebuffering</a:t>
            </a:r>
            <a:r>
              <a:rPr lang="en-US" baseline="0" dirty="0"/>
              <a:t> by 10-30% compared with the second best scheme.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63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Pensieve</a:t>
            </a:r>
            <a:r>
              <a:rPr lang="en-US" dirty="0"/>
              <a:t> is one of the </a:t>
            </a:r>
            <a:r>
              <a:rPr lang="en-US" baseline="0" dirty="0"/>
              <a:t>first network systems that uses the cutting edge reinforcement learning techniques. These </a:t>
            </a:r>
            <a:r>
              <a:rPr lang="en-US" baseline="0" dirty="0" err="1"/>
              <a:t>technqiues</a:t>
            </a:r>
            <a:r>
              <a:rPr lang="en-US" baseline="0" dirty="0"/>
              <a:t> can be applied to many other networking control problems as well. Here we just want to share a few lessons we learned over the course of developing </a:t>
            </a:r>
            <a:r>
              <a:rPr lang="en-US" baseline="0" dirty="0" err="1"/>
              <a:t>Pensieve</a:t>
            </a:r>
            <a:r>
              <a:rPr lang="en-US" baseline="0" dirty="0"/>
              <a:t>.</a:t>
            </a:r>
          </a:p>
          <a:p>
            <a:endParaRPr lang="en-US" baseline="0" dirty="0"/>
          </a:p>
          <a:p>
            <a:r>
              <a:rPr lang="en-US" dirty="0"/>
              <a:t>First</a:t>
            </a:r>
            <a:r>
              <a:rPr lang="en-US" baseline="0" dirty="0"/>
              <a:t>, this kind of deep reinforcement learning techniques need a large amount of data, therefore the training of the agent is often bottlenecked by the ability to perform experiment or simulation quickly. The first thing you want is to build a very fast experimentation/simulation platform. For example, although </a:t>
            </a:r>
            <a:r>
              <a:rPr lang="en-US" baseline="0" dirty="0" err="1"/>
              <a:t>Pensieve</a:t>
            </a:r>
            <a:r>
              <a:rPr lang="en-US" baseline="0" dirty="0"/>
              <a:t> can be trained on real video streaming session, [click] we chose to train it with simple but fast simulator that operates at the level of video chunk. It doesn't model the network packet, it doesn't model TCP. But it's super fast, it can replay many days of video in the matter of minutes. </a:t>
            </a:r>
            <a:endParaRPr lang="en-US" dirty="0"/>
          </a:p>
          <a:p>
            <a:endParaRPr lang="en-US" dirty="0"/>
          </a:p>
          <a:p>
            <a:r>
              <a:rPr lang="en-US" dirty="0"/>
              <a:t>Next, when</a:t>
            </a:r>
            <a:r>
              <a:rPr lang="en-US" baseline="0" dirty="0"/>
              <a:t> training these deep reinforcement learning models, data diversity helps. You want the learning agent to experience very diverse mix of network conditions. From a a statistical learning perspective, </a:t>
            </a:r>
            <a:r>
              <a:rPr lang="en-US" sz="1200" b="0" i="0" kern="1200" dirty="0">
                <a:solidFill>
                  <a:schemeClr val="tx1"/>
                </a:solidFill>
                <a:effectLst/>
                <a:latin typeface="+mn-lt"/>
                <a:ea typeface="+mn-ea"/>
                <a:cs typeface="+mn-cs"/>
              </a:rPr>
              <a:t>training with more varied input examples</a:t>
            </a:r>
            <a:r>
              <a:rPr lang="en-US" sz="1200" b="0" i="0" kern="1200" baseline="0" dirty="0">
                <a:solidFill>
                  <a:schemeClr val="tx1"/>
                </a:solidFill>
                <a:effectLst/>
                <a:latin typeface="+mn-lt"/>
                <a:ea typeface="+mn-ea"/>
                <a:cs typeface="+mn-cs"/>
              </a:rPr>
              <a:t> </a:t>
            </a:r>
            <a:r>
              <a:rPr lang="en-US" baseline="0" dirty="0"/>
              <a:t>is actually a good thing for the learning algorithms to generalize. In fact, this is also why the coarse grained simulator is sufficient for </a:t>
            </a:r>
            <a:r>
              <a:rPr lang="en-US" baseline="0" dirty="0" err="1"/>
              <a:t>Pensieve</a:t>
            </a:r>
            <a:r>
              <a:rPr lang="en-US" baseline="0" dirty="0"/>
              <a:t>, we don’t have to have very high fidelity for any specific network trace, some noise actually helps the learning algorithm generalize. </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lastly, we need to think carefully about the design of controller state space.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There's a tradeoff between including more information in the state space and reducing the complexity of control policy. If the learning agent observes too much information, it makes the learning slow and difficult. If we confine the state space, that might lose some useful information from the environment. What we learned is, when in doubt, include rather than cut the signal. You don’t want to lose any little information that’s useful to make the control decisions. The underlining neural network is capable of extracting lots of mileage from this little but subtle information.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 me give an example, if you remember, in our throughout representation, we include the download time of the chunk. [click] This might look strange, what we really need is throughput measurements, but reason we also include the download time is that it provides the time scale of the throughput measurements -- this is useful information, for example, the network throughput over a longer time scale is more stable than over a shorter time scale, this sequence of intervals lets you estimate the variance of the network. We found that if we omit this information, it actually hurts the performance by 2 to 3%.</a:t>
            </a:r>
          </a:p>
          <a:p>
            <a:endParaRPr lang="en-US" baseline="0" dirty="0"/>
          </a:p>
          <a:p>
            <a:r>
              <a:rPr lang="en-US" baseline="0" dirty="0"/>
              <a:t>So </a:t>
            </a:r>
            <a:r>
              <a:rPr lang="en-US" baseline="0" dirty="0" err="1"/>
              <a:t>Pensieve</a:t>
            </a:r>
            <a:r>
              <a:rPr lang="en-US" baseline="0" dirty="0"/>
              <a:t> can make use of all this kind of little information to make best decision for the next bitrate, through its experience of interacting with the environment.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706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a:t>
            </a:r>
            <a:r>
              <a:rPr lang="en-US" dirty="0" err="1"/>
              <a:t>summray</a:t>
            </a:r>
            <a:r>
              <a:rPr lang="en-US" dirty="0"/>
              <a:t>, </a:t>
            </a:r>
            <a:r>
              <a:rPr lang="en-US" dirty="0" err="1"/>
              <a:t>Pensieve</a:t>
            </a:r>
            <a:r>
              <a:rPr lang="en-US" dirty="0"/>
              <a:t> is a system that uses reinforcement learning to </a:t>
            </a:r>
            <a:r>
              <a:rPr lang="en-US" dirty="0" err="1"/>
              <a:t>genreate</a:t>
            </a:r>
            <a:r>
              <a:rPr lang="en-US" dirty="0"/>
              <a:t> ABR algorithms. It optimizes for different network conditions</a:t>
            </a:r>
            <a:r>
              <a:rPr lang="en-US" baseline="0" dirty="0"/>
              <a:t> through experience. </a:t>
            </a:r>
            <a:r>
              <a:rPr lang="en-US" baseline="0" dirty="0" err="1"/>
              <a:t>Pensieve</a:t>
            </a:r>
            <a:r>
              <a:rPr lang="en-US" baseline="0" dirty="0"/>
              <a:t> outperforms state-of-the-art schemes in a wide range of settings. And it generalizes well even for the network conditions on which it is not explicitly trained. </a:t>
            </a:r>
          </a:p>
          <a:p>
            <a:endParaRPr lang="en-US" baseline="0" dirty="0"/>
          </a:p>
          <a:p>
            <a:r>
              <a:rPr lang="en-US" baseline="0" dirty="0"/>
              <a:t>More information and the open-sourced code can be found in our website.</a:t>
            </a:r>
          </a:p>
          <a:p>
            <a:endParaRPr lang="en-US" baseline="0" dirty="0"/>
          </a:p>
          <a:p>
            <a:r>
              <a:rPr lang="en-US" baseline="0" dirty="0"/>
              <a:t>With that, thank you and I’m happy to take questions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8D69D-E82F-E54F-B8DC-D196FC61E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531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pPr marL="463020" indent="-463020">
              <a:buSzPct val="75000"/>
              <a:buChar char="-"/>
              <a:defRPr sz="2400">
                <a:solidFill>
                  <a:schemeClr val="accent5"/>
                </a:solidFill>
              </a:defRPr>
            </a:pPr>
            <a:r>
              <a:rPr dirty="0"/>
              <a:t>Some data center applications exhibit traffic patterns which require lots of parallel requests, thus running into problems with such latency variation.</a:t>
            </a:r>
          </a:p>
          <a:p>
            <a:pPr marL="463020" indent="-463020">
              <a:buSzPct val="75000"/>
              <a:buChar char="-"/>
              <a:defRPr sz="2400"/>
            </a:pPr>
            <a:r>
              <a:rPr dirty="0"/>
              <a:t>For instance, with Bing: … quote</a:t>
            </a:r>
          </a:p>
          <a:p>
            <a:pPr marL="463020" indent="-463020">
              <a:buSzPct val="75000"/>
              <a:buChar char="-"/>
              <a:defRPr sz="2400"/>
            </a:pPr>
            <a:r>
              <a:rPr dirty="0"/>
              <a:t>and for Facebook … quote</a:t>
            </a:r>
          </a:p>
          <a:p>
            <a:pPr marL="463020" indent="-463020">
              <a:buSzPct val="75000"/>
              <a:buChar char="-"/>
              <a:defRPr sz="2400"/>
            </a:pPr>
            <a:r>
              <a:rPr dirty="0"/>
              <a:t>If you’re making such large numbers of requests and the result depends on waiting for the last response, performance can be poor — many different factors are involved that contribute to the variation in latency that causes such problems: the shared environment in the cloud, different load on servers, errors, network congestion and loss. Given that it’s hard to control all of these, perhaps applications should deal with this variation with their own mechanisms.</a:t>
            </a:r>
          </a:p>
          <a:p>
            <a:pPr marL="463020" indent="-463020">
              <a:buSzPct val="75000"/>
              <a:buChar char="-"/>
              <a:defRPr sz="2400">
                <a:solidFill>
                  <a:schemeClr val="accent5"/>
                </a:solidFill>
              </a:defRPr>
            </a:pPr>
            <a:r>
              <a:rPr dirty="0"/>
              <a:t>One way of dealing with this problem is to settle for incompleteness in responses in favor of timeliness — i.e., have the application send-off the response to the user even if not all pieces of the response are included. This might mean a compromise in response quality. Bing, for example, might exclude search results from a search worker server. Of course, this is a rather last-resort method of mitigating the problem.</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pPr marL="463020" indent="-463020">
              <a:buSzPct val="75000"/>
              <a:buChar char="-"/>
              <a:defRPr sz="1800"/>
            </a:pPr>
            <a:r>
              <a:t>In a seminal paper dating back to 1981, Saltzer, Reed, and Clark made the end-to-end argument. Their point is best illustrated with an example. </a:t>
            </a:r>
            <a:r>
              <a:rPr>
                <a:solidFill>
                  <a:schemeClr val="accent5"/>
                </a:solidFill>
              </a:rPr>
              <a:t>Consider an application whose function is </a:t>
            </a:r>
            <a:r>
              <a:rPr b="1">
                <a:solidFill>
                  <a:schemeClr val="accent5"/>
                </a:solidFill>
              </a:rPr>
              <a:t>reliable</a:t>
            </a:r>
            <a:r>
              <a:rPr>
                <a:solidFill>
                  <a:schemeClr val="accent5"/>
                </a:solidFill>
              </a:rPr>
              <a:t> file transfer between two application end-points separated over a network. There are many sources of error possible: for instance, the network’s links or routing devices could drop some of the data or corrupt it, or the end host network stacks could have errors. One can try and eliminate all the possible known sources of error by careful engineering— this would not only be difficult and expensive to achieve, but could still leave out previously unknown sources of error. Thus, the application should itself check whether the data is correctly transferred or not — perhaps by a checksum; if the check fails, the application could retry the transfer. Of course, this is not to say that the network should be built to be lousy — the more reliable the network, the less likely that the end-to-end check will fail and the application will need to retry the file transfer. But ultimately, the responsibility for ensuring correctness of the data lies with the application.</a:t>
            </a:r>
            <a:r>
              <a:t> To quote Saltzer, Reed, and Clark: …</a:t>
            </a:r>
          </a:p>
          <a:p>
            <a:pPr marL="463020" indent="-463020">
              <a:buSzPct val="75000"/>
              <a:buChar char="-"/>
              <a:defRPr sz="1800"/>
            </a:pPr>
            <a:r>
              <a:t>They also describe an instructive incident to drive this point home: </a:t>
            </a:r>
            <a:r>
              <a:rPr>
                <a:solidFill>
                  <a:schemeClr val="accent5"/>
                </a:solidFill>
              </a:rPr>
              <a:t>An MIT networked system used hop-by-hop checksums over every network hop. But within one network gateway, there was a small rate of errors in copying the data from the input to the output buffers. In this case, the ultimate end-to-end check was required: manual comparison and correction of some of the data that had been transferred over that connection.</a:t>
            </a:r>
          </a:p>
          <a:p>
            <a:pPr marL="463020" indent="-463020">
              <a:buSzPct val="75000"/>
              <a:buChar char="-"/>
              <a:defRPr sz="1800"/>
            </a:pPr>
            <a:r>
              <a:rPr>
                <a:solidFill>
                  <a:schemeClr val="accent5"/>
                </a:solidFill>
              </a:rPr>
              <a:t>The lesson here is that ultimately, applications have to deal with network conditions to suit their objectives.</a:t>
            </a:r>
          </a:p>
          <a:p>
            <a:pPr marL="463020" indent="-463020">
              <a:buSzPct val="75000"/>
              <a:buChar char="-"/>
              <a:defRPr sz="1800"/>
            </a:pPr>
            <a:r>
              <a:rPr>
                <a:solidFill>
                  <a:schemeClr val="accent5"/>
                </a:solidFill>
              </a:rPr>
              <a:t>Now, certain functions are desired by a large number of applications, so we build them into lower layers. For example, reliable, in-order packet delivery is something several applications want. So, TCP was built as something that applications could depend on — in this case, applications are delegating some trust to TCP, and TCP performs the checks for in-order packet delivery.</a:t>
            </a:r>
          </a:p>
          <a:p>
            <a:pPr marL="463020" indent="-463020">
              <a:buSzPct val="75000"/>
              <a:buChar char="-"/>
              <a:defRPr sz="1800"/>
            </a:pPr>
            <a:r>
              <a:rPr>
                <a:solidFill>
                  <a:schemeClr val="accent5"/>
                </a:solidFill>
              </a:rPr>
              <a:t>But for more “niche” application objectives, beyond what standard protocols have been engineered to provide, applications need to step in.</a:t>
            </a:r>
          </a:p>
          <a:p>
            <a:pPr marL="463020" indent="-463020">
              <a:buSzPct val="75000"/>
              <a:buChar char="-"/>
              <a:defRPr sz="1800"/>
            </a:pPr>
            <a:r>
              <a:rPr>
                <a:solidFill>
                  <a:schemeClr val="accent5"/>
                </a:solidFill>
              </a:rPr>
              <a:t>What we’ll discuss in this lesson is a sampling of techniques applications have used to meet their objectives.</a:t>
            </a:r>
          </a:p>
        </p:txBody>
      </p:sp>
    </p:spTree>
    <p:extLst>
      <p:ext uri="{BB962C8B-B14F-4D97-AF65-F5344CB8AC3E}">
        <p14:creationId xmlns:p14="http://schemas.microsoft.com/office/powerpoint/2010/main" val="281227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pPr marL="370416" indent="-370416">
              <a:buSzPct val="75000"/>
              <a:buChar char="-"/>
              <a:defRPr sz="2400"/>
            </a:pPr>
            <a:r>
              <a:rPr dirty="0">
                <a:solidFill>
                  <a:schemeClr val="accent5"/>
                </a:solidFill>
              </a:rPr>
              <a:t>A method of dealing with such latency variations is implemented in the Cassandra data store.</a:t>
            </a:r>
            <a:r>
              <a:rPr dirty="0"/>
              <a:t> For read operations, Cassandra implements what it calls rapid read protection. (Read quote)</a:t>
            </a:r>
          </a:p>
          <a:p>
            <a:pPr marL="370416" indent="-370416">
              <a:buSzPct val="75000"/>
              <a:buChar char="-"/>
              <a:defRPr sz="2400"/>
            </a:pPr>
            <a:r>
              <a:rPr dirty="0"/>
              <a:t>Let’s look into what this means and how it works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pPr marL="370416" indent="-370416">
              <a:buSzPct val="75000"/>
              <a:buChar char="-"/>
              <a:defRPr sz="2400"/>
            </a:pPr>
            <a:r>
              <a:t>In Cassandra, the client may request a read from a coordinator, which looks at the load at different replicas that can fulfill that read request, and picks the least loaded one.</a:t>
            </a:r>
          </a:p>
          <a:p>
            <a:pPr marL="370416" indent="-370416">
              <a:buSzPct val="75000"/>
              <a:buChar char="-"/>
              <a:defRPr sz="2400">
                <a:solidFill>
                  <a:schemeClr val="accent5"/>
                </a:solidFill>
              </a:defRPr>
            </a:pPr>
            <a:r>
              <a:t>Now, if this replica is slow to respond for some reason, the read latency suffers.</a:t>
            </a:r>
          </a:p>
          <a:p>
            <a:pPr marL="370416" indent="-370416">
              <a:buSzPct val="75000"/>
              <a:buChar char="-"/>
              <a:defRPr sz="2400">
                <a:solidFill>
                  <a:schemeClr val="accent5"/>
                </a:solidFill>
              </a:defRPr>
            </a:pPr>
            <a:r>
              <a:t>The rapid read protection mechanism simply has the coordinator monitor the outstanding requests and issue redundant requests if the outstanding request is taking too long.</a:t>
            </a:r>
          </a:p>
          <a:p>
            <a:pPr marL="370416" indent="-370416">
              <a:buSzPct val="75000"/>
              <a:buChar char="-"/>
              <a:defRPr sz="2400">
                <a:solidFill>
                  <a:schemeClr val="accent5"/>
                </a:solidFill>
              </a:defRPr>
            </a:pPr>
            <a:r>
              <a:t>A similar approach has also been used in Google’s BigTable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pPr marL="370416" indent="-370416">
              <a:buSzPct val="75000"/>
              <a:buChar char="-"/>
              <a:defRPr sz="2400"/>
            </a:pPr>
            <a:r>
              <a:rPr>
                <a:solidFill>
                  <a:schemeClr val="accent5"/>
                </a:solidFill>
              </a:rPr>
              <a:t>The rough idea is the same as what I described for Cassandra. In addition, the BigTable mechanism has a request cancellation feature, which means, after the arrival of the first response, the other query can be cancelled, in order to mitigate the cost of doing additional work. </a:t>
            </a:r>
            <a:r>
              <a:t>You can find the details in Google’s Jeff Dean’s talk, which we’ve linked on the course page.</a:t>
            </a:r>
          </a:p>
          <a:p>
            <a:pPr marL="370416" indent="-370416">
              <a:buSzPct val="75000"/>
              <a:buChar char="-"/>
              <a:defRPr sz="2400"/>
            </a:pPr>
            <a:r>
              <a:t>Jeff Dean showed results from requesting 1000 keys spread across 100 tables. The latency is measured as the time until the arrival of the last response. </a:t>
            </a:r>
          </a:p>
          <a:p>
            <a:pPr marL="370416" indent="-370416">
              <a:buSzPct val="75000"/>
              <a:buChar char="-"/>
              <a:defRPr sz="2400"/>
            </a:pPr>
            <a:r>
              <a:t>Issuing backup requests to a replica substantially reduced tail latency. The “Backup after 10ms” scheme requests a key that didn’t arrive within 10ms from a replica. As soon as the key arrives, if a redundant request is outstanding, it will be cancelled. This gives a latency reduction from almost a second to 50ms in the 99.9th percentile. And because of the cancellation mechanism, only a 5% extra key request load.</a:t>
            </a:r>
          </a:p>
          <a:p>
            <a:pPr marL="370416" indent="-370416">
              <a:buSzPct val="75000"/>
              <a:buChar char="-"/>
              <a:defRPr sz="2400">
                <a:solidFill>
                  <a:schemeClr val="accent5"/>
                </a:solidFill>
              </a:defRPr>
            </a:pPr>
            <a:r>
              <a:t>So, in this case, a very simple application-layer mechanism achieves a vast improvement, with very little cost! Note that if the requests you’re making manipulate system state — for example, flipping a bit, then you’ll need additional effort to make backup requests work. But even in the simpler case, why does this technique work, and what are its costs in general?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marL="578776" indent="-578776">
              <a:buSzPct val="75000"/>
              <a:buChar char="-"/>
              <a:defRPr sz="1800"/>
            </a:pPr>
            <a:r>
              <a:t>Let’s look at an example, where the server response-time is 10ms for 99% of requests, and 1s for the remaining 1% of requests.</a:t>
            </a:r>
          </a:p>
          <a:p>
            <a:pPr marL="578776" indent="-578776">
              <a:buSzPct val="75000"/>
              <a:buChar char="-"/>
              <a:defRPr sz="1800"/>
            </a:pPr>
            <a:r>
              <a:t>So the probability of the request being slow, i.e., taking 1s is 0.01</a:t>
            </a:r>
          </a:p>
          <a:p>
            <a:pPr marL="578776" indent="-578776">
              <a:buSzPct val="75000"/>
              <a:buChar char="-"/>
              <a:defRPr sz="1800"/>
            </a:pPr>
            <a:r>
              <a:t>Now, say we’re making a redundant request with every request, what’s the likelihood that both requests are slow?</a:t>
            </a:r>
          </a:p>
          <a:p>
            <a:pPr marL="578776" indent="-578776">
              <a:buSzPct val="75000"/>
              <a:buChar char="-"/>
              <a:defRPr sz="1800"/>
            </a:pPr>
            <a:r>
              <a:t>IF we assume that request latencies are not correlated, i.e. each request independently has probability 0.01 of being slow, then we simply get a product of these probabilities i.e. 1 in 10000 chance of the request being slow.</a:t>
            </a:r>
          </a:p>
          <a:p>
            <a:pPr marL="578776" indent="-578776">
              <a:buSzPct val="75000"/>
              <a:buChar char="-"/>
              <a:defRPr sz="1800"/>
            </a:pPr>
            <a:r>
              <a:t>Now, replicating every request can be costly if you’re making a large number of requests. Let’s look at that case.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7" y="2303859"/>
            <a:ext cx="14716126"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3" name="标题文本"/>
          <p:cNvSpPr txBox="1">
            <a:spLocks noGrp="1"/>
          </p:cNvSpPr>
          <p:nvPr>
            <p:ph type="title"/>
          </p:nvPr>
        </p:nvSpPr>
        <p:spPr>
          <a:xfrm>
            <a:off x="-35147" y="125015"/>
            <a:ext cx="24454294" cy="2482454"/>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34" name="正文级别 1…"/>
          <p:cNvSpPr txBox="1">
            <a:spLocks noGrp="1"/>
          </p:cNvSpPr>
          <p:nvPr>
            <p:ph type="body" idx="1"/>
          </p:nvPr>
        </p:nvSpPr>
        <p:spPr>
          <a:xfrm>
            <a:off x="3851671" y="3375421"/>
            <a:ext cx="16680658" cy="10340579"/>
          </a:xfrm>
          <a:prstGeom prst="rect">
            <a:avLst/>
          </a:prstGeom>
        </p:spPr>
        <p:txBody>
          <a:bodyPr anchor="t">
            <a:noAutofit/>
          </a:bodyPr>
          <a:lstStyle>
            <a:lvl1pPr marL="0" indent="0">
              <a:spcBef>
                <a:spcPts val="3200"/>
              </a:spcBef>
              <a:buSzTx/>
              <a:buNone/>
              <a:defRPr sz="5800">
                <a:latin typeface="Gill Sans"/>
                <a:ea typeface="Gill Sans"/>
                <a:cs typeface="Gill Sans"/>
                <a:sym typeface="Gill Sans"/>
              </a:defRPr>
            </a:lvl1pPr>
            <a:lvl2pPr marL="1365250" indent="-793750">
              <a:spcBef>
                <a:spcPts val="0"/>
              </a:spcBef>
              <a:buSzPct val="150000"/>
              <a:defRPr>
                <a:latin typeface="Gill Sans"/>
                <a:ea typeface="Gill Sans"/>
                <a:cs typeface="Gill Sans"/>
                <a:sym typeface="Gill Sans"/>
              </a:defRPr>
            </a:lvl2pPr>
            <a:lvl3pPr marL="1936750" indent="-793750">
              <a:spcBef>
                <a:spcPts val="0"/>
              </a:spcBef>
              <a:buSzPct val="150000"/>
              <a:buChar char="-"/>
              <a:defRPr>
                <a:latin typeface="Gill Sans"/>
                <a:ea typeface="Gill Sans"/>
                <a:cs typeface="Gill Sans"/>
                <a:sym typeface="Gill Sans"/>
              </a:defRPr>
            </a:lvl3pPr>
            <a:lvl4pPr marL="2508250" indent="-793750">
              <a:spcBef>
                <a:spcPts val="0"/>
              </a:spcBef>
              <a:buSzPct val="150000"/>
              <a:defRPr>
                <a:latin typeface="Gill Sans"/>
                <a:ea typeface="Gill Sans"/>
                <a:cs typeface="Gill Sans"/>
                <a:sym typeface="Gill Sans"/>
              </a:defRPr>
            </a:lvl4pPr>
            <a:lvl5pPr marL="3079750" indent="-79375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2" name="标题文本"/>
          <p:cNvSpPr txBox="1">
            <a:spLocks noGrp="1"/>
          </p:cNvSpPr>
          <p:nvPr>
            <p:ph type="title"/>
          </p:nvPr>
        </p:nvSpPr>
        <p:spPr>
          <a:xfrm>
            <a:off x="3048000" y="0"/>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43"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50" name="矩形"/>
          <p:cNvSpPr/>
          <p:nvPr/>
        </p:nvSpPr>
        <p:spPr>
          <a:xfrm>
            <a:off x="3048000" y="0"/>
            <a:ext cx="18288000" cy="1785938"/>
          </a:xfrm>
          <a:prstGeom prst="rect">
            <a:avLst/>
          </a:prstGeom>
          <a:solidFill>
            <a:srgbClr val="EE6E12"/>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1" name="形状"/>
          <p:cNvSpPr/>
          <p:nvPr/>
        </p:nvSpPr>
        <p:spPr>
          <a:xfrm>
            <a:off x="3050975" y="678656"/>
            <a:ext cx="18288001" cy="85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71437" tIns="71437" rIns="71437" bIns="71437" anchor="ctr"/>
          <a:lstStyle/>
          <a:p>
            <a:pPr>
              <a:defRPr sz="5800">
                <a:latin typeface="Gill Sans"/>
                <a:ea typeface="Gill Sans"/>
                <a:cs typeface="Gill Sans"/>
                <a:sym typeface="Gill Sans"/>
              </a:defRPr>
            </a:pPr>
            <a:endParaRPr/>
          </a:p>
        </p:txBody>
      </p:sp>
      <p:pic>
        <p:nvPicPr>
          <p:cNvPr id="152" name="i_mark_reverse.pdf" descr="i_mark_reverse.pdf"/>
          <p:cNvPicPr>
            <a:picLocks noChangeAspect="1"/>
          </p:cNvPicPr>
          <p:nvPr/>
        </p:nvPicPr>
        <p:blipFill>
          <a:blip r:embed="rId2">
            <a:extLst/>
          </a:blip>
          <a:stretch>
            <a:fillRect/>
          </a:stretch>
        </p:blipFill>
        <p:spPr>
          <a:xfrm>
            <a:off x="19978687" y="35718"/>
            <a:ext cx="1321595" cy="1713178"/>
          </a:xfrm>
          <a:prstGeom prst="rect">
            <a:avLst/>
          </a:prstGeom>
          <a:ln w="12700">
            <a:miter lim="400000"/>
          </a:ln>
        </p:spPr>
      </p:pic>
      <p:sp>
        <p:nvSpPr>
          <p:cNvPr id="153" name="标题文本"/>
          <p:cNvSpPr txBox="1">
            <a:spLocks noGrp="1"/>
          </p:cNvSpPr>
          <p:nvPr>
            <p:ph type="title"/>
          </p:nvPr>
        </p:nvSpPr>
        <p:spPr>
          <a:xfrm>
            <a:off x="3405187" y="0"/>
            <a:ext cx="17930813" cy="1785938"/>
          </a:xfrm>
          <a:prstGeom prst="rect">
            <a:avLst/>
          </a:prstGeom>
          <a:effectLst>
            <a:outerShdw blurRad="177800" dir="2700000" rotWithShape="0">
              <a:srgbClr val="000000">
                <a:alpha val="75000"/>
              </a:srgbClr>
            </a:outerShdw>
          </a:effectLst>
        </p:spPr>
        <p:txBody>
          <a:bodyPr>
            <a:noAutofit/>
          </a:bodyPr>
          <a:lstStyle>
            <a:lvl1pPr algn="l">
              <a:defRPr sz="7800">
                <a:solidFill>
                  <a:srgbClr val="FFFFFF"/>
                </a:solidFill>
                <a:latin typeface="Helvetica"/>
                <a:ea typeface="Helvetica"/>
                <a:cs typeface="Helvetica"/>
                <a:sym typeface="Helvetica"/>
              </a:defRPr>
            </a:lvl1pPr>
          </a:lstStyle>
          <a:p>
            <a:r>
              <a:t>标题文本</a:t>
            </a:r>
          </a:p>
        </p:txBody>
      </p:sp>
      <p:sp>
        <p:nvSpPr>
          <p:cNvPr id="154"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40" y="2303861"/>
            <a:ext cx="14716125"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40" y="7072313"/>
            <a:ext cx="14716125" cy="1589486"/>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3787092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2" y="892969"/>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40" y="9447610"/>
            <a:ext cx="14716125" cy="2000252"/>
          </a:xfrm>
          <a:prstGeom prst="rect">
            <a:avLst/>
          </a:prstGeom>
        </p:spPr>
        <p:txBody>
          <a:bodyPr anchor="b"/>
          <a:lstStyle/>
          <a:p>
            <a:r>
              <a:t>标题文本</a:t>
            </a:r>
          </a:p>
        </p:txBody>
      </p:sp>
      <p:sp>
        <p:nvSpPr>
          <p:cNvPr id="22" name="正文级别 1…"/>
          <p:cNvSpPr txBox="1">
            <a:spLocks noGrp="1"/>
          </p:cNvSpPr>
          <p:nvPr>
            <p:ph type="body" sz="quarter" idx="1"/>
          </p:nvPr>
        </p:nvSpPr>
        <p:spPr>
          <a:xfrm>
            <a:off x="4833940" y="11519297"/>
            <a:ext cx="14716125" cy="1589486"/>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2104131" y="13001627"/>
            <a:ext cx="432810" cy="42126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976214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40" y="4536283"/>
            <a:ext cx="14716125"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457352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8" y="892968"/>
            <a:ext cx="7500939"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9"/>
            <a:ext cx="7500939" cy="5607846"/>
          </a:xfrm>
          <a:prstGeom prst="rect">
            <a:avLst/>
          </a:prstGeom>
        </p:spPr>
        <p:txBody>
          <a:bodyPr anchor="b"/>
          <a:lstStyle>
            <a:lvl1pPr>
              <a:defRPr sz="6300"/>
            </a:lvl1pPr>
          </a:lstStyle>
          <a:p>
            <a:r>
              <a:t>标题文本</a:t>
            </a:r>
          </a:p>
        </p:txBody>
      </p:sp>
      <p:sp>
        <p:nvSpPr>
          <p:cNvPr id="40" name="正文级别 1…"/>
          <p:cNvSpPr txBox="1">
            <a:spLocks noGrp="1"/>
          </p:cNvSpPr>
          <p:nvPr>
            <p:ph type="body" sz="quarter" idx="1"/>
          </p:nvPr>
        </p:nvSpPr>
        <p:spPr>
          <a:xfrm>
            <a:off x="4387453" y="6697266"/>
            <a:ext cx="7500939" cy="5768580"/>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08266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7" y="9447609"/>
            <a:ext cx="14716126"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136177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519675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8" y="3661172"/>
            <a:ext cx="7500939"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2"/>
            <a:ext cx="7500939" cy="8840392"/>
          </a:xfrm>
          <a:prstGeom prst="rect">
            <a:avLst/>
          </a:prstGeom>
        </p:spPr>
        <p:txBody>
          <a:bodyPr/>
          <a:lstStyle>
            <a:lvl1pPr marL="349024" indent="-349024">
              <a:spcBef>
                <a:spcPts val="2400"/>
              </a:spcBef>
              <a:defRPr sz="2850"/>
            </a:lvl1pPr>
            <a:lvl2pPr marL="606198" indent="-349024">
              <a:spcBef>
                <a:spcPts val="2400"/>
              </a:spcBef>
              <a:defRPr sz="2850"/>
            </a:lvl2pPr>
            <a:lvl3pPr marL="863374" indent="-349024">
              <a:spcBef>
                <a:spcPts val="2400"/>
              </a:spcBef>
              <a:defRPr sz="2850"/>
            </a:lvl3pPr>
            <a:lvl4pPr marL="1120548" indent="-349024">
              <a:spcBef>
                <a:spcPts val="2400"/>
              </a:spcBef>
              <a:defRPr sz="2850"/>
            </a:lvl4pPr>
            <a:lvl5pPr marL="1377724" indent="-349024">
              <a:spcBef>
                <a:spcPts val="2400"/>
              </a:spcBef>
              <a:defRPr sz="285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653742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4" y="1785939"/>
            <a:ext cx="15609093"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3148669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8" y="7161610"/>
            <a:ext cx="7500939" cy="5304236"/>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5" y="1250156"/>
            <a:ext cx="7500939" cy="5304236"/>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9"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1426779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40" y="8947547"/>
            <a:ext cx="14716125" cy="513601"/>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40" y="6110739"/>
            <a:ext cx="14716125" cy="744434"/>
          </a:xfrm>
          <a:prstGeom prst="rect">
            <a:avLst/>
          </a:prstGeom>
        </p:spPr>
        <p:txBody>
          <a:bodyPr>
            <a:spAutoFit/>
          </a:bodyPr>
          <a:lstStyle>
            <a:lvl1pPr marL="0" indent="0" algn="ctr">
              <a:spcBef>
                <a:spcPts val="0"/>
              </a:spcBef>
              <a:buSzTx/>
              <a:buNone/>
              <a:defRPr sz="39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368038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2915330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6229538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pic>
        <p:nvPicPr>
          <p:cNvPr id="117" name="矩形" descr="矩形"/>
          <p:cNvPicPr>
            <a:picLocks/>
          </p:cNvPicPr>
          <p:nvPr/>
        </p:nvPicPr>
        <p:blipFill>
          <a:blip r:embed="rId2">
            <a:extLst/>
          </a:blip>
          <a:stretch>
            <a:fillRect/>
          </a:stretch>
        </p:blipFill>
        <p:spPr>
          <a:xfrm>
            <a:off x="-1431132" y="-80964"/>
            <a:ext cx="27246264" cy="22015452"/>
          </a:xfrm>
          <a:prstGeom prst="rect">
            <a:avLst/>
          </a:prstGeom>
          <a:effectLst>
            <a:outerShdw blurRad="177800" dist="101600" dir="2700000" rotWithShape="0">
              <a:srgbClr val="000000">
                <a:alpha val="75000"/>
              </a:srgbClr>
            </a:outerShdw>
          </a:effectLst>
        </p:spPr>
      </p:pic>
      <p:sp>
        <p:nvSpPr>
          <p:cNvPr id="118" name="矩形"/>
          <p:cNvSpPr/>
          <p:nvPr/>
        </p:nvSpPr>
        <p:spPr>
          <a:xfrm>
            <a:off x="3030142" y="0"/>
            <a:ext cx="535781" cy="13716000"/>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19" name="矩形"/>
          <p:cNvSpPr/>
          <p:nvPr/>
        </p:nvSpPr>
        <p:spPr>
          <a:xfrm>
            <a:off x="20800219" y="0"/>
            <a:ext cx="535781" cy="13716000"/>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0" name="矩形"/>
          <p:cNvSpPr/>
          <p:nvPr/>
        </p:nvSpPr>
        <p:spPr>
          <a:xfrm>
            <a:off x="3280173" y="-17859"/>
            <a:ext cx="18288000" cy="535782"/>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1" name="矩形"/>
          <p:cNvSpPr/>
          <p:nvPr/>
        </p:nvSpPr>
        <p:spPr>
          <a:xfrm>
            <a:off x="3048000" y="13198079"/>
            <a:ext cx="18288000" cy="535782"/>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2" name="标题文本"/>
          <p:cNvSpPr txBox="1">
            <a:spLocks noGrp="1"/>
          </p:cNvSpPr>
          <p:nvPr>
            <p:ph type="title"/>
          </p:nvPr>
        </p:nvSpPr>
        <p:spPr>
          <a:xfrm>
            <a:off x="4833940" y="2303861"/>
            <a:ext cx="14716125" cy="4643438"/>
          </a:xfrm>
          <a:prstGeom prst="rect">
            <a:avLst/>
          </a:prstGeom>
        </p:spPr>
        <p:txBody>
          <a:bodyPr anchor="b">
            <a:noAutofit/>
          </a:bodyPr>
          <a:lstStyle>
            <a:lvl1pPr>
              <a:defRPr sz="7500">
                <a:solidFill>
                  <a:srgbClr val="EB7013"/>
                </a:solidFill>
                <a:latin typeface="Helvetica"/>
                <a:ea typeface="Helvetica"/>
                <a:cs typeface="Helvetica"/>
                <a:sym typeface="Helvetica"/>
              </a:defRPr>
            </a:lvl1pPr>
          </a:lstStyle>
          <a:p>
            <a:r>
              <a:t>标题文本</a:t>
            </a:r>
          </a:p>
        </p:txBody>
      </p:sp>
      <p:sp>
        <p:nvSpPr>
          <p:cNvPr id="123" name="正文级别 1…"/>
          <p:cNvSpPr txBox="1">
            <a:spLocks noGrp="1"/>
          </p:cNvSpPr>
          <p:nvPr>
            <p:ph type="body" sz="quarter" idx="1"/>
          </p:nvPr>
        </p:nvSpPr>
        <p:spPr>
          <a:xfrm>
            <a:off x="4833940" y="7072313"/>
            <a:ext cx="14716125"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95721733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1" name="标题文本"/>
          <p:cNvSpPr txBox="1">
            <a:spLocks noGrp="1"/>
          </p:cNvSpPr>
          <p:nvPr>
            <p:ph type="title"/>
          </p:nvPr>
        </p:nvSpPr>
        <p:spPr>
          <a:xfrm>
            <a:off x="3565924" y="125017"/>
            <a:ext cx="17252157" cy="248245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32" name="正文级别 1…"/>
          <p:cNvSpPr txBox="1">
            <a:spLocks noGrp="1"/>
          </p:cNvSpPr>
          <p:nvPr>
            <p:ph type="body" idx="1"/>
          </p:nvPr>
        </p:nvSpPr>
        <p:spPr>
          <a:xfrm>
            <a:off x="3851673" y="3375422"/>
            <a:ext cx="16680659" cy="10340580"/>
          </a:xfrm>
          <a:prstGeom prst="rect">
            <a:avLst/>
          </a:prstGeom>
        </p:spPr>
        <p:txBody>
          <a:bodyPr anchor="t">
            <a:noAutofit/>
          </a:bodyPr>
          <a:lstStyle>
            <a:lvl1pPr marL="0" indent="0">
              <a:spcBef>
                <a:spcPts val="2400"/>
              </a:spcBef>
              <a:buSzTx/>
              <a:buNone/>
              <a:defRPr sz="4350">
                <a:latin typeface="Gill Sans"/>
                <a:ea typeface="Gill Sans"/>
                <a:cs typeface="Gill Sans"/>
                <a:sym typeface="Gill Sans"/>
              </a:defRPr>
            </a:lvl1pPr>
            <a:lvl2pPr marL="1023938" indent="-595312">
              <a:spcBef>
                <a:spcPts val="0"/>
              </a:spcBef>
              <a:buSzPct val="150000"/>
              <a:defRPr>
                <a:latin typeface="Gill Sans"/>
                <a:ea typeface="Gill Sans"/>
                <a:cs typeface="Gill Sans"/>
                <a:sym typeface="Gill Sans"/>
              </a:defRPr>
            </a:lvl2pPr>
            <a:lvl3pPr marL="1452562" indent="-595312">
              <a:spcBef>
                <a:spcPts val="0"/>
              </a:spcBef>
              <a:buSzPct val="150000"/>
              <a:buChar char="-"/>
              <a:defRPr>
                <a:latin typeface="Gill Sans"/>
                <a:ea typeface="Gill Sans"/>
                <a:cs typeface="Gill Sans"/>
                <a:sym typeface="Gill Sans"/>
              </a:defRPr>
            </a:lvl3pPr>
            <a:lvl4pPr marL="1881188" indent="-595312">
              <a:spcBef>
                <a:spcPts val="0"/>
              </a:spcBef>
              <a:buSzPct val="150000"/>
              <a:defRPr>
                <a:latin typeface="Gill Sans"/>
                <a:ea typeface="Gill Sans"/>
                <a:cs typeface="Gill Sans"/>
                <a:sym typeface="Gill Sans"/>
              </a:defRPr>
            </a:lvl4pPr>
            <a:lvl5pPr marL="2309812" indent="-595312">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3"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2500109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7" y="4536281"/>
            <a:ext cx="14716126"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1"/>
            <a:ext cx="18288000" cy="250031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27781773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Bullets">
    <p:spTree>
      <p:nvGrpSpPr>
        <p:cNvPr id="1" name=""/>
        <p:cNvGrpSpPr/>
        <p:nvPr/>
      </p:nvGrpSpPr>
      <p:grpSpPr>
        <a:xfrm>
          <a:off x="0" y="0"/>
          <a:ext cx="0" cy="0"/>
          <a:chOff x="0" y="0"/>
          <a:chExt cx="0" cy="0"/>
        </a:xfrm>
      </p:grpSpPr>
      <p:sp>
        <p:nvSpPr>
          <p:cNvPr id="164" name="矩形"/>
          <p:cNvSpPr/>
          <p:nvPr/>
        </p:nvSpPr>
        <p:spPr>
          <a:xfrm>
            <a:off x="3048000" y="1"/>
            <a:ext cx="18288000" cy="1785938"/>
          </a:xfrm>
          <a:prstGeom prst="rect">
            <a:avLst/>
          </a:prstGeom>
          <a:solidFill>
            <a:srgbClr val="EE6E12"/>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65" name="形状"/>
          <p:cNvSpPr/>
          <p:nvPr/>
        </p:nvSpPr>
        <p:spPr>
          <a:xfrm>
            <a:off x="3050976" y="678656"/>
            <a:ext cx="18288000" cy="857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53578" tIns="53578" rIns="53578" bIns="53578" anchor="ctr"/>
          <a:lstStyle/>
          <a:p>
            <a:pPr>
              <a:defRPr sz="5800">
                <a:latin typeface="Gill Sans"/>
                <a:ea typeface="Gill Sans"/>
                <a:cs typeface="Gill Sans"/>
                <a:sym typeface="Gill Sans"/>
              </a:defRPr>
            </a:pPr>
            <a:endParaRPr sz="4350"/>
          </a:p>
        </p:txBody>
      </p:sp>
      <p:pic>
        <p:nvPicPr>
          <p:cNvPr id="166" name="i_mark_reverse.pdf" descr="i_mark_reverse.pdf"/>
          <p:cNvPicPr>
            <a:picLocks noChangeAspect="1"/>
          </p:cNvPicPr>
          <p:nvPr/>
        </p:nvPicPr>
        <p:blipFill>
          <a:blip r:embed="rId2">
            <a:extLst/>
          </a:blip>
          <a:stretch>
            <a:fillRect/>
          </a:stretch>
        </p:blipFill>
        <p:spPr>
          <a:xfrm>
            <a:off x="19978688" y="35719"/>
            <a:ext cx="1321595" cy="1713178"/>
          </a:xfrm>
          <a:prstGeom prst="rect">
            <a:avLst/>
          </a:prstGeom>
          <a:ln w="12700">
            <a:miter lim="400000"/>
          </a:ln>
        </p:spPr>
      </p:pic>
      <p:sp>
        <p:nvSpPr>
          <p:cNvPr id="167" name="标题文本"/>
          <p:cNvSpPr txBox="1">
            <a:spLocks noGrp="1"/>
          </p:cNvSpPr>
          <p:nvPr>
            <p:ph type="title"/>
          </p:nvPr>
        </p:nvSpPr>
        <p:spPr>
          <a:xfrm>
            <a:off x="3405188" y="1"/>
            <a:ext cx="17930813" cy="1785938"/>
          </a:xfrm>
          <a:prstGeom prst="rect">
            <a:avLst/>
          </a:prstGeom>
          <a:effectLst>
            <a:outerShdw blurRad="177800" dir="2700000" rotWithShape="0">
              <a:srgbClr val="000000">
                <a:alpha val="75000"/>
              </a:srgbClr>
            </a:outerShdw>
          </a:effectLst>
        </p:spPr>
        <p:txBody>
          <a:bodyPr>
            <a:noAutofit/>
          </a:bodyPr>
          <a:lstStyle>
            <a:lvl1pPr algn="l">
              <a:defRPr sz="5850">
                <a:solidFill>
                  <a:srgbClr val="FFFFFF"/>
                </a:solidFill>
                <a:latin typeface="Helvetica"/>
                <a:ea typeface="Helvetica"/>
                <a:cs typeface="Helvetica"/>
                <a:sym typeface="Helvetica"/>
              </a:defRPr>
            </a:lvl1pPr>
          </a:lstStyle>
          <a:p>
            <a:r>
              <a:t>标题文本</a:t>
            </a:r>
          </a:p>
        </p:txBody>
      </p:sp>
      <p:sp>
        <p:nvSpPr>
          <p:cNvPr id="168" name="正文级别 1…"/>
          <p:cNvSpPr txBox="1">
            <a:spLocks noGrp="1"/>
          </p:cNvSpPr>
          <p:nvPr>
            <p:ph type="body" idx="1"/>
          </p:nvPr>
        </p:nvSpPr>
        <p:spPr>
          <a:xfrm>
            <a:off x="3851673" y="2589610"/>
            <a:ext cx="16680659" cy="11126392"/>
          </a:xfrm>
          <a:prstGeom prst="rect">
            <a:avLst/>
          </a:prstGeom>
        </p:spPr>
        <p:txBody>
          <a:bodyPr anchor="t">
            <a:noAutofit/>
          </a:bodyPr>
          <a:lstStyle>
            <a:lvl1pPr marL="0" indent="0">
              <a:spcBef>
                <a:spcPts val="2400"/>
              </a:spcBef>
              <a:buSzTx/>
              <a:buNone/>
              <a:defRPr sz="4350">
                <a:latin typeface="Gill Sans"/>
                <a:ea typeface="Gill Sans"/>
                <a:cs typeface="Gill Sans"/>
                <a:sym typeface="Gill Sans"/>
              </a:defRPr>
            </a:lvl1pPr>
            <a:lvl2pPr marL="1023938" indent="-595312">
              <a:spcBef>
                <a:spcPts val="0"/>
              </a:spcBef>
              <a:buSzPct val="150000"/>
              <a:defRPr>
                <a:latin typeface="Gill Sans"/>
                <a:ea typeface="Gill Sans"/>
                <a:cs typeface="Gill Sans"/>
                <a:sym typeface="Gill Sans"/>
              </a:defRPr>
            </a:lvl2pPr>
            <a:lvl3pPr marL="1452562" indent="-595312">
              <a:spcBef>
                <a:spcPts val="0"/>
              </a:spcBef>
              <a:buSzPct val="150000"/>
              <a:buChar char="-"/>
              <a:defRPr>
                <a:latin typeface="Gill Sans"/>
                <a:ea typeface="Gill Sans"/>
                <a:cs typeface="Gill Sans"/>
                <a:sym typeface="Gill Sans"/>
              </a:defRPr>
            </a:lvl3pPr>
            <a:lvl4pPr marL="1881188" indent="-595312">
              <a:spcBef>
                <a:spcPts val="0"/>
              </a:spcBef>
              <a:buSzPct val="150000"/>
              <a:defRPr>
                <a:latin typeface="Gill Sans"/>
                <a:ea typeface="Gill Sans"/>
                <a:cs typeface="Gill Sans"/>
                <a:sym typeface="Gill Sans"/>
              </a:defRPr>
            </a:lvl4pPr>
            <a:lvl5pPr marL="2309812" indent="-595312">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69"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80193291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1"/>
            <a:ext cx="20726400" cy="2940050"/>
          </a:xfrm>
        </p:spPr>
        <p:txBody>
          <a:bodyPr/>
          <a:lstStyle/>
          <a:p>
            <a:r>
              <a:rPr lang="en-US" dirty="0"/>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82DEC0-F29B-984E-9A32-2CFE86BFBDB4}"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404524909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5600"/>
            </a:lvl1pPr>
            <a:lvl2pPr>
              <a:defRPr sz="4800"/>
            </a:lvl2pPr>
            <a:lvl3pPr>
              <a:defRPr sz="40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CFB251-700D-1548-8B1C-B53516CA227C}"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433017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554E2-EFDD-1F42-BF67-B9D1CCBD8C60}"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7622123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8382DF-171A-0849-819F-BC8978A00752}" type="datetime1">
              <a:rPr lang="en-US" smtClean="0"/>
              <a:t>4/13/18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8334558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95F977-2E26-1D4E-BD40-FE8AE29E132D}" type="datetime1">
              <a:rPr lang="en-US" smtClean="0"/>
              <a:t>4/13/18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1656763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905B49-0711-664B-80B4-13B31CE7EDE8}" type="datetime1">
              <a:rPr lang="en-US" smtClean="0"/>
              <a:t>4/13/18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549083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9317B-7FD0-854B-9374-65404920B218}" type="datetime1">
              <a:rPr lang="en-US" smtClean="0"/>
              <a:t>4/13/18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9599340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E8B10D7A-93BB-E640-AE73-FCB359B680C4}" type="datetime1">
              <a:rPr lang="en-US" smtClean="0"/>
              <a:t>4/13/18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619290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8"/>
            <a:ext cx="7500938" cy="5607845"/>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32B30C45-427C-7841-BFA0-CB37FBFD4030}" type="datetime1">
              <a:rPr lang="en-US" smtClean="0"/>
              <a:t>4/13/18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1814640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4B8F44-EE72-C942-AAA7-B1E35DF94AC7}"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41868973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7"/>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7"/>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CFAF88-E32B-1449-A211-B3743B2A5CC4}"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7568252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1"/>
            <a:ext cx="18288000" cy="250031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1952883" y="13019485"/>
            <a:ext cx="743792" cy="56553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8234234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8" y="2303859"/>
            <a:ext cx="14716125"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8" y="7072313"/>
            <a:ext cx="14716125" cy="1589484"/>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924944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697834" y="2303859"/>
            <a:ext cx="22234357" cy="4643438"/>
          </a:xfrm>
          <a:prstGeom prst="rect">
            <a:avLst/>
          </a:prstGeom>
        </p:spPr>
        <p:txBody>
          <a:bodyPr anchor="b"/>
          <a:lstStyle>
            <a:lvl1pPr algn="l">
              <a:defRPr/>
            </a:lvl1pPr>
          </a:lstStyle>
          <a:p>
            <a:r>
              <a:rPr dirty="0" err="1"/>
              <a:t>标题文本</a:t>
            </a:r>
            <a:endParaRPr dirty="0"/>
          </a:p>
        </p:txBody>
      </p:sp>
      <p:sp>
        <p:nvSpPr>
          <p:cNvPr id="12" name="正文级别 1…"/>
          <p:cNvSpPr txBox="1">
            <a:spLocks noGrp="1"/>
          </p:cNvSpPr>
          <p:nvPr>
            <p:ph type="body" sz="quarter" idx="1"/>
          </p:nvPr>
        </p:nvSpPr>
        <p:spPr>
          <a:xfrm>
            <a:off x="697834" y="7072313"/>
            <a:ext cx="22234357" cy="3515477"/>
          </a:xfrm>
          <a:prstGeom prst="rect">
            <a:avLst/>
          </a:prstGeom>
        </p:spPr>
        <p:txBody>
          <a:bodyPr anchor="t">
            <a:noAutofit/>
          </a:bodyPr>
          <a:lstStyle>
            <a:lvl1pPr marL="0" indent="0" algn="r">
              <a:spcBef>
                <a:spcPts val="0"/>
              </a:spcBef>
              <a:buSzTx/>
              <a:buNone/>
              <a:defRPr sz="5400"/>
            </a:lvl1pPr>
            <a:lvl2pPr marL="0" indent="228588" algn="r">
              <a:spcBef>
                <a:spcPts val="0"/>
              </a:spcBef>
              <a:buSzTx/>
              <a:buNone/>
              <a:defRPr sz="5400"/>
            </a:lvl2pPr>
            <a:lvl3pPr marL="0" indent="457177" algn="r">
              <a:spcBef>
                <a:spcPts val="0"/>
              </a:spcBef>
              <a:buSzTx/>
              <a:buNone/>
              <a:defRPr sz="5400"/>
            </a:lvl3pPr>
            <a:lvl4pPr marL="0" indent="685764" algn="r">
              <a:spcBef>
                <a:spcPts val="0"/>
              </a:spcBef>
              <a:buSzTx/>
              <a:buNone/>
              <a:defRPr sz="5400"/>
            </a:lvl4pPr>
            <a:lvl5pPr marL="0" indent="914353" algn="r">
              <a:spcBef>
                <a:spcPts val="0"/>
              </a:spcBef>
              <a:buSzTx/>
              <a:buNone/>
              <a:defRPr sz="5400"/>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332105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09" y="892968"/>
            <a:ext cx="13751721"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8" y="9447610"/>
            <a:ext cx="14716125"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8" y="11519296"/>
            <a:ext cx="14716125" cy="1589486"/>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17775" y="13001625"/>
            <a:ext cx="530593" cy="5136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0043838"/>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8" y="4536281"/>
            <a:ext cx="14716125"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8838610"/>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10"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4" y="892970"/>
            <a:ext cx="7500938" cy="5607845"/>
          </a:xfrm>
          <a:prstGeom prst="rect">
            <a:avLst/>
          </a:prstGeom>
        </p:spPr>
        <p:txBody>
          <a:bodyPr anchor="b"/>
          <a:lstStyle>
            <a:lvl1pPr>
              <a:defRPr sz="8399"/>
            </a:lvl1pPr>
          </a:lstStyle>
          <a:p>
            <a:r>
              <a:t>标题文本</a:t>
            </a:r>
          </a:p>
        </p:txBody>
      </p:sp>
      <p:sp>
        <p:nvSpPr>
          <p:cNvPr id="40" name="正文级别 1…"/>
          <p:cNvSpPr txBox="1">
            <a:spLocks noGrp="1"/>
          </p:cNvSpPr>
          <p:nvPr>
            <p:ph type="body" sz="quarter" idx="1"/>
          </p:nvPr>
        </p:nvSpPr>
        <p:spPr>
          <a:xfrm>
            <a:off x="4387454" y="6697266"/>
            <a:ext cx="7500938" cy="5768580"/>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97195305"/>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846173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2555958"/>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10"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4" y="3661171"/>
            <a:ext cx="7500938" cy="8840392"/>
          </a:xfrm>
          <a:prstGeom prst="rect">
            <a:avLst/>
          </a:prstGeom>
        </p:spPr>
        <p:txBody>
          <a:bodyPr/>
          <a:lstStyle>
            <a:lvl1pPr marL="465340" indent="-465340">
              <a:spcBef>
                <a:spcPts val="3201"/>
              </a:spcBef>
              <a:defRPr sz="3800"/>
            </a:lvl1pPr>
            <a:lvl2pPr marL="808223" indent="-465340">
              <a:spcBef>
                <a:spcPts val="3201"/>
              </a:spcBef>
              <a:defRPr sz="3800"/>
            </a:lvl2pPr>
            <a:lvl3pPr marL="1151105" indent="-465340">
              <a:spcBef>
                <a:spcPts val="3201"/>
              </a:spcBef>
              <a:defRPr sz="3800"/>
            </a:lvl3pPr>
            <a:lvl4pPr marL="1493988" indent="-465340">
              <a:spcBef>
                <a:spcPts val="3201"/>
              </a:spcBef>
              <a:defRPr sz="3800"/>
            </a:lvl4pPr>
            <a:lvl5pPr marL="1836870" indent="-465340">
              <a:spcBef>
                <a:spcPts val="3201"/>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2508652"/>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4" y="1785938"/>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811918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10" y="7161610"/>
            <a:ext cx="7500938" cy="5304234"/>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4"/>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4"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288386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8" y="8947546"/>
            <a:ext cx="14716125" cy="636840"/>
          </a:xfrm>
          <a:prstGeom prst="rect">
            <a:avLst/>
          </a:prstGeom>
        </p:spPr>
        <p:txBody>
          <a:bodyPr anchor="t">
            <a:spAutoFit/>
          </a:bodyPr>
          <a:lstStyle>
            <a:lvl1pPr marL="0" indent="0" algn="ctr">
              <a:spcBef>
                <a:spcPts val="0"/>
              </a:spcBef>
              <a:buSzTx/>
              <a:buNone/>
              <a:defRPr sz="3201">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8" y="6010710"/>
            <a:ext cx="14716125" cy="944488"/>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045833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1"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95376514"/>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968883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2_Title &amp; Subtitle">
    <p:spTree>
      <p:nvGrpSpPr>
        <p:cNvPr id="1" name=""/>
        <p:cNvGrpSpPr/>
        <p:nvPr/>
      </p:nvGrpSpPr>
      <p:grpSpPr>
        <a:xfrm>
          <a:off x="0" y="0"/>
          <a:ext cx="0" cy="0"/>
          <a:chOff x="0" y="0"/>
          <a:chExt cx="0" cy="0"/>
        </a:xfrm>
      </p:grpSpPr>
      <p:sp>
        <p:nvSpPr>
          <p:cNvPr id="117" name="矩形"/>
          <p:cNvSpPr/>
          <p:nvPr/>
        </p:nvSpPr>
        <p:spPr>
          <a:xfrm>
            <a:off x="3030140" y="0"/>
            <a:ext cx="535782" cy="13716000"/>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18" name="矩形"/>
          <p:cNvSpPr/>
          <p:nvPr/>
        </p:nvSpPr>
        <p:spPr>
          <a:xfrm>
            <a:off x="20800218" y="0"/>
            <a:ext cx="535782" cy="13716000"/>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19" name="矩形"/>
          <p:cNvSpPr/>
          <p:nvPr/>
        </p:nvSpPr>
        <p:spPr>
          <a:xfrm>
            <a:off x="3280172" y="-17860"/>
            <a:ext cx="18288001" cy="535783"/>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20" name="矩形"/>
          <p:cNvSpPr/>
          <p:nvPr/>
        </p:nvSpPr>
        <p:spPr>
          <a:xfrm>
            <a:off x="3048001" y="13198079"/>
            <a:ext cx="18288000" cy="535783"/>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grpSp>
        <p:nvGrpSpPr>
          <p:cNvPr id="123" name="成组"/>
          <p:cNvGrpSpPr/>
          <p:nvPr/>
        </p:nvGrpSpPr>
        <p:grpSpPr>
          <a:xfrm>
            <a:off x="50801" y="204358"/>
            <a:ext cx="24282402" cy="17664376"/>
            <a:chOff x="0" y="0"/>
            <a:chExt cx="24282401" cy="17664374"/>
          </a:xfrm>
        </p:grpSpPr>
        <p:sp>
          <p:nvSpPr>
            <p:cNvPr id="121" name="矩形"/>
            <p:cNvSpPr/>
            <p:nvPr/>
          </p:nvSpPr>
          <p:spPr>
            <a:xfrm>
              <a:off x="116549" y="0"/>
              <a:ext cx="24049303" cy="17664375"/>
            </a:xfrm>
            <a:prstGeom prst="rect">
              <a:avLst/>
            </a:prstGeom>
            <a:gradFill flip="none" rotWithShape="1">
              <a:gsLst>
                <a:gs pos="28497">
                  <a:srgbClr val="FFFFFF"/>
                </a:gs>
                <a:gs pos="41968">
                  <a:srgbClr val="FFFFFF"/>
                </a:gs>
                <a:gs pos="41968">
                  <a:srgbClr val="FFFFFF"/>
                </a:gs>
                <a:gs pos="74093">
                  <a:srgbClr val="E0E0E0"/>
                </a:gs>
                <a:gs pos="100000">
                  <a:srgbClr val="C0C0C0"/>
                </a:gs>
              </a:gsLst>
              <a:path path="shape">
                <a:fillToRect l="50000" t="32222" r="50000" b="67777"/>
              </a:path>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sz="5599"/>
            </a:p>
          </p:txBody>
        </p:sp>
        <p:sp>
          <p:nvSpPr>
            <p:cNvPr id="122" name="矩形"/>
            <p:cNvSpPr/>
            <p:nvPr/>
          </p:nvSpPr>
          <p:spPr>
            <a:xfrm>
              <a:off x="0" y="13333841"/>
              <a:ext cx="24282402" cy="535783"/>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sz="3201"/>
            </a:p>
          </p:txBody>
        </p:sp>
      </p:grpSp>
      <p:sp>
        <p:nvSpPr>
          <p:cNvPr id="124" name="标题文本"/>
          <p:cNvSpPr txBox="1">
            <a:spLocks noGrp="1"/>
          </p:cNvSpPr>
          <p:nvPr>
            <p:ph type="title"/>
          </p:nvPr>
        </p:nvSpPr>
        <p:spPr>
          <a:xfrm>
            <a:off x="4833938" y="2989659"/>
            <a:ext cx="14716125" cy="4192588"/>
          </a:xfrm>
          <a:prstGeom prst="rect">
            <a:avLst/>
          </a:prstGeom>
        </p:spPr>
        <p:txBody>
          <a:bodyPr>
            <a:noAutofit/>
          </a:bodyPr>
          <a:lstStyle>
            <a:lvl1pPr>
              <a:spcBef>
                <a:spcPts val="1500"/>
              </a:spcBef>
              <a:defRPr sz="9999">
                <a:solidFill>
                  <a:srgbClr val="EB7013"/>
                </a:solidFill>
                <a:latin typeface="Helvetica"/>
                <a:ea typeface="Helvetica"/>
                <a:cs typeface="Helvetica"/>
                <a:sym typeface="Helvetica"/>
              </a:defRPr>
            </a:lvl1pPr>
          </a:lstStyle>
          <a:p>
            <a:r>
              <a:t>标题文本</a:t>
            </a:r>
          </a:p>
        </p:txBody>
      </p:sp>
      <p:sp>
        <p:nvSpPr>
          <p:cNvPr id="125" name="正文级别 1…"/>
          <p:cNvSpPr txBox="1">
            <a:spLocks noGrp="1"/>
          </p:cNvSpPr>
          <p:nvPr>
            <p:ph type="body" sz="quarter" idx="1"/>
          </p:nvPr>
        </p:nvSpPr>
        <p:spPr>
          <a:xfrm>
            <a:off x="4833938" y="6063258"/>
            <a:ext cx="14716125"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6"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961572513"/>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3" name="标题文本"/>
          <p:cNvSpPr txBox="1">
            <a:spLocks noGrp="1"/>
          </p:cNvSpPr>
          <p:nvPr>
            <p:ph type="title"/>
          </p:nvPr>
        </p:nvSpPr>
        <p:spPr>
          <a:xfrm>
            <a:off x="-35146" y="125015"/>
            <a:ext cx="24454293" cy="2482455"/>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34" name="正文级别 1…"/>
          <p:cNvSpPr txBox="1">
            <a:spLocks noGrp="1"/>
          </p:cNvSpPr>
          <p:nvPr>
            <p:ph type="body" idx="1"/>
          </p:nvPr>
        </p:nvSpPr>
        <p:spPr>
          <a:xfrm>
            <a:off x="3851671" y="3375422"/>
            <a:ext cx="16680659" cy="10340580"/>
          </a:xfrm>
          <a:prstGeom prst="rect">
            <a:avLst/>
          </a:prstGeom>
        </p:spPr>
        <p:txBody>
          <a:bodyPr anchor="t">
            <a:noAutofit/>
          </a:bodyPr>
          <a:lstStyle>
            <a:lvl1pPr marL="0" indent="0">
              <a:spcBef>
                <a:spcPts val="3201"/>
              </a:spcBef>
              <a:buSzTx/>
              <a:buNone/>
              <a:defRPr sz="5799">
                <a:latin typeface="Gill Sans"/>
                <a:ea typeface="Gill Sans"/>
                <a:cs typeface="Gill Sans"/>
                <a:sym typeface="Gill Sans"/>
              </a:defRPr>
            </a:lvl1pPr>
            <a:lvl2pPr marL="1365180" indent="-793710">
              <a:spcBef>
                <a:spcPts val="0"/>
              </a:spcBef>
              <a:buSzPct val="150000"/>
              <a:defRPr>
                <a:latin typeface="Gill Sans"/>
                <a:ea typeface="Gill Sans"/>
                <a:cs typeface="Gill Sans"/>
                <a:sym typeface="Gill Sans"/>
              </a:defRPr>
            </a:lvl2pPr>
            <a:lvl3pPr marL="1936651" indent="-793710">
              <a:spcBef>
                <a:spcPts val="0"/>
              </a:spcBef>
              <a:buSzPct val="150000"/>
              <a:buChar char="-"/>
              <a:defRPr>
                <a:latin typeface="Gill Sans"/>
                <a:ea typeface="Gill Sans"/>
                <a:cs typeface="Gill Sans"/>
                <a:sym typeface="Gill Sans"/>
              </a:defRPr>
            </a:lvl3pPr>
            <a:lvl4pPr marL="2508122" indent="-793710">
              <a:spcBef>
                <a:spcPts val="0"/>
              </a:spcBef>
              <a:buSzPct val="150000"/>
              <a:defRPr>
                <a:latin typeface="Gill Sans"/>
                <a:ea typeface="Gill Sans"/>
                <a:cs typeface="Gill Sans"/>
                <a:sym typeface="Gill Sans"/>
              </a:defRPr>
            </a:lvl4pPr>
            <a:lvl5pPr marL="3079592" indent="-79371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23025321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2" name="标题文本"/>
          <p:cNvSpPr txBox="1">
            <a:spLocks noGrp="1"/>
          </p:cNvSpPr>
          <p:nvPr>
            <p:ph type="title"/>
          </p:nvPr>
        </p:nvSpPr>
        <p:spPr>
          <a:xfrm>
            <a:off x="3048001" y="1"/>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43"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18643452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1_Header">
    <p:spTree>
      <p:nvGrpSpPr>
        <p:cNvPr id="1" name=""/>
        <p:cNvGrpSpPr/>
        <p:nvPr/>
      </p:nvGrpSpPr>
      <p:grpSpPr>
        <a:xfrm>
          <a:off x="0" y="0"/>
          <a:ext cx="0" cy="0"/>
          <a:chOff x="0" y="0"/>
          <a:chExt cx="0" cy="0"/>
        </a:xfrm>
      </p:grpSpPr>
      <p:sp>
        <p:nvSpPr>
          <p:cNvPr id="150" name="矩形"/>
          <p:cNvSpPr/>
          <p:nvPr/>
        </p:nvSpPr>
        <p:spPr>
          <a:xfrm>
            <a:off x="3048001" y="0"/>
            <a:ext cx="18288000" cy="1785938"/>
          </a:xfrm>
          <a:prstGeom prst="rect">
            <a:avLst/>
          </a:prstGeom>
          <a:solidFill>
            <a:srgbClr val="EE6E12"/>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51" name="形状"/>
          <p:cNvSpPr/>
          <p:nvPr/>
        </p:nvSpPr>
        <p:spPr>
          <a:xfrm>
            <a:off x="3050976" y="678657"/>
            <a:ext cx="18288001" cy="85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71435" tIns="71435" rIns="71435" bIns="71435" anchor="ctr"/>
          <a:lstStyle/>
          <a:p>
            <a:pPr>
              <a:defRPr sz="5800">
                <a:latin typeface="Gill Sans"/>
                <a:ea typeface="Gill Sans"/>
                <a:cs typeface="Gill Sans"/>
                <a:sym typeface="Gill Sans"/>
              </a:defRPr>
            </a:pPr>
            <a:endParaRPr sz="5799"/>
          </a:p>
        </p:txBody>
      </p:sp>
      <p:pic>
        <p:nvPicPr>
          <p:cNvPr id="152" name="i_mark_reverse.pdf" descr="i_mark_reverse.pdf"/>
          <p:cNvPicPr>
            <a:picLocks noChangeAspect="1"/>
          </p:cNvPicPr>
          <p:nvPr/>
        </p:nvPicPr>
        <p:blipFill>
          <a:blip r:embed="rId2">
            <a:extLst/>
          </a:blip>
          <a:stretch>
            <a:fillRect/>
          </a:stretch>
        </p:blipFill>
        <p:spPr>
          <a:xfrm>
            <a:off x="19978686" y="35717"/>
            <a:ext cx="1321596" cy="1713178"/>
          </a:xfrm>
          <a:prstGeom prst="rect">
            <a:avLst/>
          </a:prstGeom>
          <a:ln w="12700">
            <a:miter lim="400000"/>
          </a:ln>
        </p:spPr>
      </p:pic>
      <p:sp>
        <p:nvSpPr>
          <p:cNvPr id="153" name="标题文本"/>
          <p:cNvSpPr txBox="1">
            <a:spLocks noGrp="1"/>
          </p:cNvSpPr>
          <p:nvPr>
            <p:ph type="title"/>
          </p:nvPr>
        </p:nvSpPr>
        <p:spPr>
          <a:xfrm>
            <a:off x="3405188" y="0"/>
            <a:ext cx="17930813" cy="1785938"/>
          </a:xfrm>
          <a:prstGeom prst="rect">
            <a:avLst/>
          </a:prstGeom>
          <a:effectLst>
            <a:outerShdw blurRad="177800" dir="2700000" rotWithShape="0">
              <a:srgbClr val="000000">
                <a:alpha val="75000"/>
              </a:srgbClr>
            </a:outerShdw>
          </a:effectLst>
        </p:spPr>
        <p:txBody>
          <a:bodyPr>
            <a:noAutofit/>
          </a:bodyPr>
          <a:lstStyle>
            <a:lvl1pPr algn="l">
              <a:defRPr sz="7800">
                <a:solidFill>
                  <a:srgbClr val="FFFFFF"/>
                </a:solidFill>
                <a:latin typeface="Helvetica"/>
                <a:ea typeface="Helvetica"/>
                <a:cs typeface="Helvetica"/>
                <a:sym typeface="Helvetica"/>
              </a:defRPr>
            </a:lvl1pPr>
          </a:lstStyle>
          <a:p>
            <a:r>
              <a:t>标题文本</a:t>
            </a:r>
          </a:p>
        </p:txBody>
      </p:sp>
      <p:sp>
        <p:nvSpPr>
          <p:cNvPr id="154"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15217489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p>
            <a:fld id="{377F4D32-47A2-4336-B50B-0C88FA0544CB}" type="datetime1">
              <a:rPr lang="zh-CN" altLang="en-US" smtClean="0"/>
              <a:t>2018/4/13</a:t>
            </a:fld>
            <a:endParaRPr lang="zh-CN" altLang="en-US"/>
          </a:p>
        </p:txBody>
      </p:sp>
      <p:sp>
        <p:nvSpPr>
          <p:cNvPr id="5" name="页脚占位符 4"/>
          <p:cNvSpPr>
            <a:spLocks noGrp="1"/>
          </p:cNvSpPr>
          <p:nvPr>
            <p:ph type="ftr" sz="quarter" idx="11"/>
          </p:nvPr>
        </p:nvSpPr>
        <p:spPr>
          <a:xfrm>
            <a:off x="8077201" y="12712706"/>
            <a:ext cx="8229600" cy="730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1917775" y="13010554"/>
            <a:ext cx="530593" cy="513601"/>
          </a:xfrm>
        </p:spPr>
        <p:txBody>
          <a:bodyPr/>
          <a:lstStyle/>
          <a:p>
            <a:fld id="{F210D295-9B15-4757-888B-4FDF115DEA16}" type="slidenum">
              <a:rPr lang="zh-CN" altLang="en-US" smtClean="0"/>
              <a:t>‹#›</a:t>
            </a:fld>
            <a:endParaRPr lang="zh-CN" altLang="en-US"/>
          </a:p>
        </p:txBody>
      </p:sp>
      <p:sp>
        <p:nvSpPr>
          <p:cNvPr id="7" name="内容占位符 2"/>
          <p:cNvSpPr>
            <a:spLocks noGrp="1"/>
          </p:cNvSpPr>
          <p:nvPr>
            <p:ph idx="1"/>
          </p:nvPr>
        </p:nvSpPr>
        <p:spPr>
          <a:xfrm>
            <a:off x="1676401" y="2249216"/>
            <a:ext cx="21031200" cy="9820658"/>
          </a:xfrm>
        </p:spPr>
        <p:txBody>
          <a:bodyPr/>
          <a:lstStyle>
            <a:lvl1pPr marL="901654" indent="-901654">
              <a:buClr>
                <a:srgbClr val="00007D"/>
              </a:buClr>
              <a:buSzPct val="90000"/>
              <a:defRPr>
                <a:latin typeface="微软雅黑" panose="020B0503020204020204" pitchFamily="34" charset="-122"/>
                <a:ea typeface="微软雅黑" panose="020B0503020204020204" pitchFamily="34" charset="-122"/>
              </a:defRPr>
            </a:lvl1pPr>
            <a:lvl2pPr marL="1800134" indent="-901654">
              <a:lnSpc>
                <a:spcPct val="130000"/>
              </a:lnSpc>
              <a:buClr>
                <a:srgbClr val="9999CC"/>
              </a:buClr>
              <a:buSzPct val="80000"/>
              <a:buFont typeface="Wingdings" pitchFamily="2" charset="2"/>
              <a:buChar char=""/>
              <a:defRPr>
                <a:latin typeface="微软雅黑" panose="020B0503020204020204" pitchFamily="34" charset="-122"/>
                <a:ea typeface="微软雅黑" panose="020B0503020204020204" pitchFamily="34" charset="-122"/>
              </a:defRPr>
            </a:lvl2pPr>
            <a:lvl3pPr marL="2699862" indent="-899954">
              <a:lnSpc>
                <a:spcPct val="130000"/>
              </a:lnSpc>
              <a:buSzPct val="80000"/>
              <a:defRPr baseline="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7917158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5"/>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5"/>
            <a:ext cx="18288000"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23AD43-9F29-6045-ACA8-0E0E332B61D2}"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40217146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4EFAB6-8994-7544-8051-97EE846E1CE0}"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7540344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1" y="3419479"/>
            <a:ext cx="21031200" cy="5705475"/>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1" y="9178928"/>
            <a:ext cx="21031200" cy="3000373"/>
          </a:xfrm>
        </p:spPr>
        <p:txBody>
          <a:bodyPr/>
          <a:lstStyle>
            <a:lvl1pPr marL="0" indent="0">
              <a:buNone/>
              <a:defRPr sz="4800">
                <a:solidFill>
                  <a:schemeClr val="tx1">
                    <a:tint val="75000"/>
                  </a:schemeClr>
                </a:solidFill>
              </a:defRPr>
            </a:lvl1pPr>
            <a:lvl2pPr marL="914411" indent="0">
              <a:buNone/>
              <a:defRPr sz="4000">
                <a:solidFill>
                  <a:schemeClr val="tx1">
                    <a:tint val="75000"/>
                  </a:schemeClr>
                </a:solidFill>
              </a:defRPr>
            </a:lvl2pPr>
            <a:lvl3pPr marL="1828823" indent="0">
              <a:buNone/>
              <a:defRPr sz="3600">
                <a:solidFill>
                  <a:schemeClr val="tx1">
                    <a:tint val="75000"/>
                  </a:schemeClr>
                </a:solidFill>
              </a:defRPr>
            </a:lvl3pPr>
            <a:lvl4pPr marL="2743234" indent="0">
              <a:buNone/>
              <a:defRPr sz="3200">
                <a:solidFill>
                  <a:schemeClr val="tx1">
                    <a:tint val="75000"/>
                  </a:schemeClr>
                </a:solidFill>
              </a:defRPr>
            </a:lvl4pPr>
            <a:lvl5pPr marL="3657646" indent="0">
              <a:buNone/>
              <a:defRPr sz="3200">
                <a:solidFill>
                  <a:schemeClr val="tx1">
                    <a:tint val="75000"/>
                  </a:schemeClr>
                </a:solidFill>
              </a:defRPr>
            </a:lvl5pPr>
            <a:lvl6pPr marL="4572057" indent="0">
              <a:buNone/>
              <a:defRPr sz="3200">
                <a:solidFill>
                  <a:schemeClr val="tx1">
                    <a:tint val="75000"/>
                  </a:schemeClr>
                </a:solidFill>
              </a:defRPr>
            </a:lvl6pPr>
            <a:lvl7pPr marL="5486469" indent="0">
              <a:buNone/>
              <a:defRPr sz="3200">
                <a:solidFill>
                  <a:schemeClr val="tx1">
                    <a:tint val="75000"/>
                  </a:schemeClr>
                </a:solidFill>
              </a:defRPr>
            </a:lvl7pPr>
            <a:lvl8pPr marL="6400880" indent="0">
              <a:buNone/>
              <a:defRPr sz="3200">
                <a:solidFill>
                  <a:schemeClr val="tx1">
                    <a:tint val="75000"/>
                  </a:schemeClr>
                </a:solidFill>
              </a:defRPr>
            </a:lvl8pPr>
            <a:lvl9pPr marL="7315291"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ECCBE1-EAA7-934B-B0D2-438621195880}"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667804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1"/>
            <a:ext cx="10363200" cy="87026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1"/>
            <a:ext cx="10363200" cy="87026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6E6B4F-9E50-2A49-A07D-9F1D20E8A857}" type="datetime1">
              <a:rPr lang="en-US" smtClean="0"/>
              <a:t>4/13/18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314283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9" y="3362325"/>
            <a:ext cx="10315573" cy="1647824"/>
          </a:xfrm>
        </p:spPr>
        <p:txBody>
          <a:bodyPr anchor="b"/>
          <a:lstStyle>
            <a:lvl1pPr marL="0" indent="0">
              <a:buNone/>
              <a:defRPr sz="4800" b="1"/>
            </a:lvl1pPr>
            <a:lvl2pPr marL="914411" indent="0">
              <a:buNone/>
              <a:defRPr sz="4000" b="1"/>
            </a:lvl2pPr>
            <a:lvl3pPr marL="1828823" indent="0">
              <a:buNone/>
              <a:defRPr sz="3600" b="1"/>
            </a:lvl3pPr>
            <a:lvl4pPr marL="2743234" indent="0">
              <a:buNone/>
              <a:defRPr sz="3200" b="1"/>
            </a:lvl4pPr>
            <a:lvl5pPr marL="3657646" indent="0">
              <a:buNone/>
              <a:defRPr sz="3200" b="1"/>
            </a:lvl5pPr>
            <a:lvl6pPr marL="4572057" indent="0">
              <a:buNone/>
              <a:defRPr sz="3200" b="1"/>
            </a:lvl6pPr>
            <a:lvl7pPr marL="5486469" indent="0">
              <a:buNone/>
              <a:defRPr sz="3200" b="1"/>
            </a:lvl7pPr>
            <a:lvl8pPr marL="6400880" indent="0">
              <a:buNone/>
              <a:defRPr sz="3200" b="1"/>
            </a:lvl8pPr>
            <a:lvl9pPr marL="7315291"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579" y="5010151"/>
            <a:ext cx="10315573"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1" y="3362325"/>
            <a:ext cx="10366376" cy="1647824"/>
          </a:xfrm>
        </p:spPr>
        <p:txBody>
          <a:bodyPr anchor="b"/>
          <a:lstStyle>
            <a:lvl1pPr marL="0" indent="0">
              <a:buNone/>
              <a:defRPr sz="4800" b="1"/>
            </a:lvl1pPr>
            <a:lvl2pPr marL="914411" indent="0">
              <a:buNone/>
              <a:defRPr sz="4000" b="1"/>
            </a:lvl2pPr>
            <a:lvl3pPr marL="1828823" indent="0">
              <a:buNone/>
              <a:defRPr sz="3600" b="1"/>
            </a:lvl3pPr>
            <a:lvl4pPr marL="2743234" indent="0">
              <a:buNone/>
              <a:defRPr sz="3200" b="1"/>
            </a:lvl4pPr>
            <a:lvl5pPr marL="3657646" indent="0">
              <a:buNone/>
              <a:defRPr sz="3200" b="1"/>
            </a:lvl5pPr>
            <a:lvl6pPr marL="4572057" indent="0">
              <a:buNone/>
              <a:defRPr sz="3200" b="1"/>
            </a:lvl6pPr>
            <a:lvl7pPr marL="5486469" indent="0">
              <a:buNone/>
              <a:defRPr sz="3200" b="1"/>
            </a:lvl7pPr>
            <a:lvl8pPr marL="6400880" indent="0">
              <a:buNone/>
              <a:defRPr sz="3200" b="1"/>
            </a:lvl8pPr>
            <a:lvl9pPr marL="7315291"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4401" y="5010151"/>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A14250-CE8D-9045-8050-F2D68362543E}" type="datetime1">
              <a:rPr lang="en-US" smtClean="0"/>
              <a:t>4/13/18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7204669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C27A33-7DDD-9B43-BD84-ADFA3B511A7C}" type="datetime1">
              <a:rPr lang="en-US" smtClean="0"/>
              <a:t>4/13/18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6505275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A8A20-3EC2-ED4A-9E44-D229BA818A2D}" type="datetime1">
              <a:rPr lang="en-US" smtClean="0"/>
              <a:t>4/13/18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2897774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914400"/>
            <a:ext cx="7864475"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2"/>
            <a:ext cx="12344400" cy="9747251"/>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6" y="4114801"/>
            <a:ext cx="7864475" cy="7623176"/>
          </a:xfrm>
        </p:spPr>
        <p:txBody>
          <a:bodyPr/>
          <a:lstStyle>
            <a:lvl1pPr marL="0" indent="0">
              <a:buNone/>
              <a:defRPr sz="3200"/>
            </a:lvl1pPr>
            <a:lvl2pPr marL="914411" indent="0">
              <a:buNone/>
              <a:defRPr sz="2800"/>
            </a:lvl2pPr>
            <a:lvl3pPr marL="1828823" indent="0">
              <a:buNone/>
              <a:defRPr sz="2400"/>
            </a:lvl3pPr>
            <a:lvl4pPr marL="2743234" indent="0">
              <a:buNone/>
              <a:defRPr sz="2000"/>
            </a:lvl4pPr>
            <a:lvl5pPr marL="3657646" indent="0">
              <a:buNone/>
              <a:defRPr sz="2000"/>
            </a:lvl5pPr>
            <a:lvl6pPr marL="4572057" indent="0">
              <a:buNone/>
              <a:defRPr sz="2000"/>
            </a:lvl6pPr>
            <a:lvl7pPr marL="5486469" indent="0">
              <a:buNone/>
              <a:defRPr sz="2000"/>
            </a:lvl7pPr>
            <a:lvl8pPr marL="6400880" indent="0">
              <a:buNone/>
              <a:defRPr sz="2000"/>
            </a:lvl8pPr>
            <a:lvl9pPr marL="7315291"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BBAC4F4-2295-1D4F-9632-CBA11581116D}" type="datetime1">
              <a:rPr lang="en-US" smtClean="0"/>
              <a:t>4/13/18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023296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914400"/>
            <a:ext cx="7864475"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2"/>
            <a:ext cx="12344400" cy="9747251"/>
          </a:xfrm>
        </p:spPr>
        <p:txBody>
          <a:bodyPr anchor="t"/>
          <a:lstStyle>
            <a:lvl1pPr marL="0" indent="0">
              <a:buNone/>
              <a:defRPr sz="6400"/>
            </a:lvl1pPr>
            <a:lvl2pPr marL="914411" indent="0">
              <a:buNone/>
              <a:defRPr sz="5600"/>
            </a:lvl2pPr>
            <a:lvl3pPr marL="1828823" indent="0">
              <a:buNone/>
              <a:defRPr sz="4800"/>
            </a:lvl3pPr>
            <a:lvl4pPr marL="2743234" indent="0">
              <a:buNone/>
              <a:defRPr sz="4000"/>
            </a:lvl4pPr>
            <a:lvl5pPr marL="3657646" indent="0">
              <a:buNone/>
              <a:defRPr sz="4000"/>
            </a:lvl5pPr>
            <a:lvl6pPr marL="4572057" indent="0">
              <a:buNone/>
              <a:defRPr sz="4000"/>
            </a:lvl6pPr>
            <a:lvl7pPr marL="5486469" indent="0">
              <a:buNone/>
              <a:defRPr sz="4000"/>
            </a:lvl7pPr>
            <a:lvl8pPr marL="6400880" indent="0">
              <a:buNone/>
              <a:defRPr sz="4000"/>
            </a:lvl8pPr>
            <a:lvl9pPr marL="7315291" indent="0">
              <a:buNone/>
              <a:defRPr sz="4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4114801"/>
            <a:ext cx="7864475" cy="7623176"/>
          </a:xfrm>
        </p:spPr>
        <p:txBody>
          <a:bodyPr/>
          <a:lstStyle>
            <a:lvl1pPr marL="0" indent="0">
              <a:buNone/>
              <a:defRPr sz="3200"/>
            </a:lvl1pPr>
            <a:lvl2pPr marL="914411" indent="0">
              <a:buNone/>
              <a:defRPr sz="2800"/>
            </a:lvl2pPr>
            <a:lvl3pPr marL="1828823" indent="0">
              <a:buNone/>
              <a:defRPr sz="2400"/>
            </a:lvl3pPr>
            <a:lvl4pPr marL="2743234" indent="0">
              <a:buNone/>
              <a:defRPr sz="2000"/>
            </a:lvl4pPr>
            <a:lvl5pPr marL="3657646" indent="0">
              <a:buNone/>
              <a:defRPr sz="2000"/>
            </a:lvl5pPr>
            <a:lvl6pPr marL="4572057" indent="0">
              <a:buNone/>
              <a:defRPr sz="2000"/>
            </a:lvl6pPr>
            <a:lvl7pPr marL="5486469" indent="0">
              <a:buNone/>
              <a:defRPr sz="2000"/>
            </a:lvl7pPr>
            <a:lvl8pPr marL="6400880" indent="0">
              <a:buNone/>
              <a:defRPr sz="2000"/>
            </a:lvl8pPr>
            <a:lvl9pPr marL="7315291"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71FF97A3-97BA-0E4B-B4E7-722A10372C75}" type="datetime1">
              <a:rPr lang="en-US" smtClean="0"/>
              <a:t>4/13/18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33355827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A3671-ECD7-C145-932E-F2DA001BA9CA}"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36695197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1" y="730252"/>
            <a:ext cx="5257800" cy="116236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1" y="730252"/>
            <a:ext cx="15468600" cy="116236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0EEE7-D28E-A44D-B0F8-A042E585A815}" type="datetime1">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008218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transition spd="med"/>
  <p:txStyles>
    <p:titleStyle>
      <a:lvl1pPr marL="0" marR="0" indent="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4" y="625079"/>
            <a:ext cx="15609093" cy="303609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4" y="3661172"/>
            <a:ext cx="15609093"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2104131" y="13010555"/>
            <a:ext cx="432810" cy="421268"/>
          </a:xfrm>
          <a:prstGeom prst="rect">
            <a:avLst/>
          </a:prstGeom>
          <a:ln w="12700">
            <a:miter lim="400000"/>
          </a:ln>
        </p:spPr>
        <p:txBody>
          <a:bodyPr wrap="none" lIns="71437" tIns="71437" rIns="71437" bIns="71437">
            <a:spAutoFit/>
          </a:bodyPr>
          <a:lstStyle>
            <a:lvl1pPr>
              <a:defRPr sz="1800"/>
            </a:lvl1pPr>
          </a:lstStyle>
          <a:p>
            <a:fld id="{86CB4B4D-7CA3-9044-876B-883B54F8677D}" type="slidenum">
              <a:t>‹#›</a:t>
            </a:fld>
            <a:endParaRPr/>
          </a:p>
        </p:txBody>
      </p:sp>
    </p:spTree>
    <p:extLst>
      <p:ext uri="{BB962C8B-B14F-4D97-AF65-F5344CB8AC3E}">
        <p14:creationId xmlns:p14="http://schemas.microsoft.com/office/powerpoint/2010/main" val="367999048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ransition spd="med"/>
  <p:txStyles>
    <p:titleStyle>
      <a:lvl1pPr marL="0" marR="0" indent="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1pPr>
      <a:lvl2pPr marL="0" marR="0" indent="1714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2pPr>
      <a:lvl3pPr marL="0" marR="0" indent="3429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3pPr>
      <a:lvl4pPr marL="0" marR="0" indent="5143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4pPr>
      <a:lvl5pPr marL="0" marR="0" indent="6858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5pPr>
      <a:lvl6pPr marL="0" marR="0" indent="8572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6pPr>
      <a:lvl7pPr marL="0" marR="0" indent="10287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7pPr>
      <a:lvl8pPr marL="0" marR="0" indent="12001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8pPr>
      <a:lvl9pPr marL="0" marR="0" indent="13716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9pPr>
    </p:titleStyle>
    <p:bodyStyle>
      <a:lvl1pPr marL="4630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1pPr>
      <a:lvl2pPr marL="79639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2pPr>
      <a:lvl3pPr marL="112977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3pPr>
      <a:lvl4pPr marL="146314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4pPr>
      <a:lvl5pPr marL="17965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5pPr>
      <a:lvl6pPr marL="212989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6pPr>
      <a:lvl7pPr marL="246327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7pPr>
      <a:lvl8pPr marL="279664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8pPr>
      <a:lvl9pPr marL="31300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1714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3429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5143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6858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8572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0287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2001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3716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6"/>
            <a:ext cx="21945600" cy="2286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19200" y="3200401"/>
            <a:ext cx="21945600" cy="9051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19200" y="12712701"/>
            <a:ext cx="5689600" cy="730250"/>
          </a:xfrm>
          <a:prstGeom prst="rect">
            <a:avLst/>
          </a:prstGeom>
        </p:spPr>
        <p:txBody>
          <a:bodyPr vert="horz" lIns="91440" tIns="45720" rIns="91440" bIns="45720" rtlCol="0" anchor="ctr"/>
          <a:lstStyle>
            <a:lvl1pPr algn="l">
              <a:defRPr sz="2400">
                <a:solidFill>
                  <a:schemeClr val="tx1">
                    <a:tint val="75000"/>
                  </a:schemeClr>
                </a:solidFill>
                <a:latin typeface="+mn-lt"/>
                <a:cs typeface="Arial"/>
              </a:defRPr>
            </a:lvl1pPr>
          </a:lstStyle>
          <a:p>
            <a:fld id="{3BA6B21B-622C-0941-840D-742673E83CDA}" type="datetime1">
              <a:rPr lang="en-US" smtClean="0"/>
              <a:t>4/13/18</a:t>
            </a:fld>
            <a:endParaRPr lang="en-US"/>
          </a:p>
        </p:txBody>
      </p:sp>
      <p:sp>
        <p:nvSpPr>
          <p:cNvPr id="5" name="Footer Placeholder 4"/>
          <p:cNvSpPr>
            <a:spLocks noGrp="1"/>
          </p:cNvSpPr>
          <p:nvPr>
            <p:ph type="ftr" sz="quarter" idx="3"/>
          </p:nvPr>
        </p:nvSpPr>
        <p:spPr>
          <a:xfrm>
            <a:off x="8331200" y="12712701"/>
            <a:ext cx="7721600" cy="730250"/>
          </a:xfrm>
          <a:prstGeom prst="rect">
            <a:avLst/>
          </a:prstGeom>
        </p:spPr>
        <p:txBody>
          <a:bodyPr vert="horz" lIns="91440" tIns="45720" rIns="91440" bIns="45720" rtlCol="0" anchor="ctr"/>
          <a:lstStyle>
            <a:lvl1pPr algn="ctr">
              <a:defRPr sz="2400">
                <a:solidFill>
                  <a:schemeClr val="tx1">
                    <a:tint val="75000"/>
                  </a:schemeClr>
                </a:solidFill>
                <a:latin typeface="+mn-lt"/>
                <a:cs typeface="Arial"/>
              </a:defRPr>
            </a:lvl1pPr>
          </a:lstStyle>
          <a:p>
            <a:endParaRPr lang="en-US"/>
          </a:p>
        </p:txBody>
      </p:sp>
      <p:sp>
        <p:nvSpPr>
          <p:cNvPr id="6" name="Slide Number Placeholder 5"/>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latin typeface="+mn-lt"/>
                <a:cs typeface="Arial"/>
              </a:defRPr>
            </a:lvl1pPr>
          </a:lstStyle>
          <a:p>
            <a:fld id="{AC913800-9833-F549-80FC-C3497A40B0B4}" type="slidenum">
              <a:rPr lang="en-US" smtClean="0"/>
              <a:pPr/>
              <a:t>‹#›</a:t>
            </a:fld>
            <a:endParaRPr lang="en-US"/>
          </a:p>
        </p:txBody>
      </p:sp>
    </p:spTree>
    <p:extLst>
      <p:ext uri="{BB962C8B-B14F-4D97-AF65-F5344CB8AC3E}">
        <p14:creationId xmlns:p14="http://schemas.microsoft.com/office/powerpoint/2010/main" val="351072432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ftr="0" dt="0"/>
  <p:txStyles>
    <p:titleStyle>
      <a:lvl1pPr algn="ctr" defTabSz="914400" rtl="0" eaLnBrk="1" latinLnBrk="0" hangingPunct="1">
        <a:spcBef>
          <a:spcPct val="0"/>
        </a:spcBef>
        <a:buNone/>
        <a:defRPr sz="8800" kern="1200">
          <a:solidFill>
            <a:srgbClr val="0D49E1"/>
          </a:solidFill>
          <a:latin typeface="+mn-lt"/>
          <a:ea typeface="+mj-ea"/>
          <a:cs typeface="Arial"/>
        </a:defRPr>
      </a:lvl1pPr>
    </p:titleStyle>
    <p:bodyStyle>
      <a:lvl1pPr marL="0" indent="0" algn="l" defTabSz="914400" rtl="0" eaLnBrk="1" latinLnBrk="0" hangingPunct="1">
        <a:spcBef>
          <a:spcPct val="20000"/>
        </a:spcBef>
        <a:buFont typeface="Arial"/>
        <a:buNone/>
        <a:defRPr sz="6400" kern="1200">
          <a:solidFill>
            <a:schemeClr val="tx1"/>
          </a:solidFill>
          <a:latin typeface="+mn-lt"/>
          <a:ea typeface="+mn-ea"/>
          <a:cs typeface="Arial"/>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Arial"/>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Arial"/>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Arial"/>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4" y="625078"/>
            <a:ext cx="15609094" cy="303609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4" y="3661171"/>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17775" y="13010553"/>
            <a:ext cx="530593" cy="513601"/>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24374542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ransition spd="med"/>
  <p:txStyles>
    <p:titleStyle>
      <a:lvl1pPr marL="0" marR="0" indent="0"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1pPr>
      <a:lvl2pPr marL="0" marR="0" indent="228588"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2pPr>
      <a:lvl3pPr marL="0" marR="0" indent="457177"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3pPr>
      <a:lvl4pPr marL="0" marR="0" indent="685764"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4pPr>
      <a:lvl5pPr marL="0" marR="0" indent="914353"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5pPr>
      <a:lvl6pPr marL="0" marR="0" indent="1142941"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6pPr>
      <a:lvl7pPr marL="0" marR="0" indent="1371530"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7pPr>
      <a:lvl8pPr marL="0" marR="0" indent="1600118"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8pPr>
      <a:lvl9pPr marL="0" marR="0" indent="1828707"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9pPr>
    </p:titleStyle>
    <p:bodyStyle>
      <a:lvl1pPr marL="617329"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06"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283"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761"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238"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715"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193"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670"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147"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88"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77"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64"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53"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41"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30"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18"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07"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1"/>
            <a:ext cx="21031200" cy="87026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1"/>
          </a:xfrm>
          <a:prstGeom prst="rect">
            <a:avLst/>
          </a:prstGeom>
        </p:spPr>
        <p:txBody>
          <a:bodyPr vert="horz" lIns="91440" tIns="45720" rIns="91440" bIns="45720" rtlCol="0" anchor="ctr"/>
          <a:lstStyle>
            <a:lvl1pPr algn="l">
              <a:defRPr sz="2400">
                <a:solidFill>
                  <a:schemeClr val="tx1">
                    <a:tint val="75000"/>
                  </a:schemeClr>
                </a:solidFill>
              </a:defRPr>
            </a:lvl1pPr>
          </a:lstStyle>
          <a:p>
            <a:fld id="{2CBB3947-3A7A-474A-BB4F-333CE1ECBEDD}" type="datetime1">
              <a:rPr lang="en-US" smtClean="0"/>
              <a:t>4/13/18</a:t>
            </a:fld>
            <a:endParaRPr lang="en-US"/>
          </a:p>
        </p:txBody>
      </p:sp>
      <p:sp>
        <p:nvSpPr>
          <p:cNvPr id="5" name="Footer Placeholder 4"/>
          <p:cNvSpPr>
            <a:spLocks noGrp="1"/>
          </p:cNvSpPr>
          <p:nvPr>
            <p:ph type="ftr" sz="quarter" idx="3"/>
          </p:nvPr>
        </p:nvSpPr>
        <p:spPr>
          <a:xfrm>
            <a:off x="8077200" y="12712701"/>
            <a:ext cx="8229600" cy="730251"/>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1200" y="12712701"/>
            <a:ext cx="5486400" cy="730251"/>
          </a:xfrm>
          <a:prstGeom prst="rect">
            <a:avLst/>
          </a:prstGeom>
        </p:spPr>
        <p:txBody>
          <a:bodyPr vert="horz" lIns="91440" tIns="45720" rIns="91440" bIns="45720" rtlCol="0" anchor="ctr"/>
          <a:lstStyle>
            <a:lvl1pPr algn="r">
              <a:defRPr sz="2400">
                <a:solidFill>
                  <a:schemeClr val="tx1">
                    <a:tint val="75000"/>
                  </a:schemeClr>
                </a:solidFill>
              </a:defRPr>
            </a:lvl1pPr>
          </a:lstStyle>
          <a:p>
            <a:fld id="{81D68F6D-792F-C840-8BAC-1A964D3CE3FA}" type="slidenum">
              <a:rPr lang="en-US" smtClean="0"/>
              <a:t>‹#›</a:t>
            </a:fld>
            <a:endParaRPr lang="en-US"/>
          </a:p>
        </p:txBody>
      </p:sp>
    </p:spTree>
    <p:extLst>
      <p:ext uri="{BB962C8B-B14F-4D97-AF65-F5344CB8AC3E}">
        <p14:creationId xmlns:p14="http://schemas.microsoft.com/office/powerpoint/2010/main" val="114909400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ftr="0" dt="0"/>
  <p:txStyles>
    <p:titleStyle>
      <a:lvl1pPr algn="l" defTabSz="1828823"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6" indent="-457206" algn="l" defTabSz="1828823"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17" indent="-457206" algn="l" defTabSz="1828823"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29" indent="-457206" algn="l" defTabSz="1828823"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40"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51"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63"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74"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86"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97"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23" rtl="0" eaLnBrk="1" latinLnBrk="0" hangingPunct="1">
        <a:defRPr sz="3600" kern="1200">
          <a:solidFill>
            <a:schemeClr val="tx1"/>
          </a:solidFill>
          <a:latin typeface="+mn-lt"/>
          <a:ea typeface="+mn-ea"/>
          <a:cs typeface="+mn-cs"/>
        </a:defRPr>
      </a:lvl1pPr>
      <a:lvl2pPr marL="914411" algn="l" defTabSz="1828823" rtl="0" eaLnBrk="1" latinLnBrk="0" hangingPunct="1">
        <a:defRPr sz="3600" kern="1200">
          <a:solidFill>
            <a:schemeClr val="tx1"/>
          </a:solidFill>
          <a:latin typeface="+mn-lt"/>
          <a:ea typeface="+mn-ea"/>
          <a:cs typeface="+mn-cs"/>
        </a:defRPr>
      </a:lvl2pPr>
      <a:lvl3pPr marL="1828823" algn="l" defTabSz="1828823" rtl="0" eaLnBrk="1" latinLnBrk="0" hangingPunct="1">
        <a:defRPr sz="3600" kern="1200">
          <a:solidFill>
            <a:schemeClr val="tx1"/>
          </a:solidFill>
          <a:latin typeface="+mn-lt"/>
          <a:ea typeface="+mn-ea"/>
          <a:cs typeface="+mn-cs"/>
        </a:defRPr>
      </a:lvl3pPr>
      <a:lvl4pPr marL="2743234" algn="l" defTabSz="1828823" rtl="0" eaLnBrk="1" latinLnBrk="0" hangingPunct="1">
        <a:defRPr sz="3600" kern="1200">
          <a:solidFill>
            <a:schemeClr val="tx1"/>
          </a:solidFill>
          <a:latin typeface="+mn-lt"/>
          <a:ea typeface="+mn-ea"/>
          <a:cs typeface="+mn-cs"/>
        </a:defRPr>
      </a:lvl4pPr>
      <a:lvl5pPr marL="3657646" algn="l" defTabSz="1828823" rtl="0" eaLnBrk="1" latinLnBrk="0" hangingPunct="1">
        <a:defRPr sz="3600" kern="1200">
          <a:solidFill>
            <a:schemeClr val="tx1"/>
          </a:solidFill>
          <a:latin typeface="+mn-lt"/>
          <a:ea typeface="+mn-ea"/>
          <a:cs typeface="+mn-cs"/>
        </a:defRPr>
      </a:lvl5pPr>
      <a:lvl6pPr marL="4572057" algn="l" defTabSz="1828823" rtl="0" eaLnBrk="1" latinLnBrk="0" hangingPunct="1">
        <a:defRPr sz="3600" kern="1200">
          <a:solidFill>
            <a:schemeClr val="tx1"/>
          </a:solidFill>
          <a:latin typeface="+mn-lt"/>
          <a:ea typeface="+mn-ea"/>
          <a:cs typeface="+mn-cs"/>
        </a:defRPr>
      </a:lvl6pPr>
      <a:lvl7pPr marL="5486469" algn="l" defTabSz="1828823" rtl="0" eaLnBrk="1" latinLnBrk="0" hangingPunct="1">
        <a:defRPr sz="3600" kern="1200">
          <a:solidFill>
            <a:schemeClr val="tx1"/>
          </a:solidFill>
          <a:latin typeface="+mn-lt"/>
          <a:ea typeface="+mn-ea"/>
          <a:cs typeface="+mn-cs"/>
        </a:defRPr>
      </a:lvl7pPr>
      <a:lvl8pPr marL="6400880" algn="l" defTabSz="1828823" rtl="0" eaLnBrk="1" latinLnBrk="0" hangingPunct="1">
        <a:defRPr sz="3600" kern="1200">
          <a:solidFill>
            <a:schemeClr val="tx1"/>
          </a:solidFill>
          <a:latin typeface="+mn-lt"/>
          <a:ea typeface="+mn-ea"/>
          <a:cs typeface="+mn-cs"/>
        </a:defRPr>
      </a:lvl8pPr>
      <a:lvl9pPr marL="7315291" algn="l" defTabSz="1828823"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1989chenguo.github.io/Courses/CloudComputing2018Spring.html"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www.bigbuckbunny.org"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video" Target="../media/media1.mp4"/><Relationship Id="rId7" Type="http://schemas.openxmlformats.org/officeDocument/2006/relationships/image" Target="../media/image29.gif"/><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28.png"/><Relationship Id="rId5" Type="http://schemas.openxmlformats.org/officeDocument/2006/relationships/notesSlide" Target="../notesSlides/notesSlide34.xml"/><Relationship Id="rId4"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video" Target="../media/media2.mov"/><Relationship Id="rId7" Type="http://schemas.openxmlformats.org/officeDocument/2006/relationships/image" Target="../media/image32.png"/><Relationship Id="rId12" Type="http://schemas.openxmlformats.org/officeDocument/2006/relationships/chart" Target="../charts/chart1.xml"/><Relationship Id="rId2" Type="http://schemas.microsoft.com/office/2007/relationships/media" Target="../media/media2.mov"/><Relationship Id="rId1" Type="http://schemas.openxmlformats.org/officeDocument/2006/relationships/tags" Target="../tags/tag2.xml"/><Relationship Id="rId6" Type="http://schemas.openxmlformats.org/officeDocument/2006/relationships/image" Target="../media/image31.png"/><Relationship Id="rId11" Type="http://schemas.openxmlformats.org/officeDocument/2006/relationships/image" Target="../media/image29.gif"/><Relationship Id="rId5" Type="http://schemas.openxmlformats.org/officeDocument/2006/relationships/notesSlide" Target="../notesSlides/notesSlide35.xml"/><Relationship Id="rId10" Type="http://schemas.openxmlformats.org/officeDocument/2006/relationships/image" Target="../media/image35.png"/><Relationship Id="rId4" Type="http://schemas.openxmlformats.org/officeDocument/2006/relationships/slideLayout" Target="../slideLayouts/slideLayout63.xml"/><Relationship Id="rId9" Type="http://schemas.openxmlformats.org/officeDocument/2006/relationships/image" Target="../media/image34.png"/><Relationship Id="rId14" Type="http://schemas.openxmlformats.org/officeDocument/2006/relationships/image" Target="../media/image37.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3.xml"/><Relationship Id="rId1" Type="http://schemas.openxmlformats.org/officeDocument/2006/relationships/tags" Target="../tags/tag3.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7.xml"/><Relationship Id="rId7" Type="http://schemas.openxmlformats.org/officeDocument/2006/relationships/image" Target="../media/image42.png"/><Relationship Id="rId2" Type="http://schemas.openxmlformats.org/officeDocument/2006/relationships/slideLayout" Target="../slideLayouts/slideLayout63.xml"/><Relationship Id="rId1" Type="http://schemas.openxmlformats.org/officeDocument/2006/relationships/tags" Target="../tags/tag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3.xml"/><Relationship Id="rId1" Type="http://schemas.openxmlformats.org/officeDocument/2006/relationships/tags" Target="../tags/tag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3.xml"/><Relationship Id="rId1" Type="http://schemas.openxmlformats.org/officeDocument/2006/relationships/tags" Target="../tags/tag6.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7.png"/><Relationship Id="rId2" Type="http://schemas.openxmlformats.org/officeDocument/2006/relationships/slideLayout" Target="../slideLayouts/slideLayout63.xml"/><Relationship Id="rId1" Type="http://schemas.openxmlformats.org/officeDocument/2006/relationships/tags" Target="../tags/tag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6.png"/><Relationship Id="rId3" Type="http://schemas.openxmlformats.org/officeDocument/2006/relationships/notesSlide" Target="../notesSlides/notesSlide41.xml"/><Relationship Id="rId7" Type="http://schemas.openxmlformats.org/officeDocument/2006/relationships/image" Target="../media/image51.emf"/><Relationship Id="rId12" Type="http://schemas.openxmlformats.org/officeDocument/2006/relationships/image" Target="../media/image55.emf"/><Relationship Id="rId2" Type="http://schemas.openxmlformats.org/officeDocument/2006/relationships/slideLayout" Target="../slideLayouts/slideLayout63.xml"/><Relationship Id="rId1" Type="http://schemas.openxmlformats.org/officeDocument/2006/relationships/tags" Target="../tags/tag8.xml"/><Relationship Id="rId6" Type="http://schemas.openxmlformats.org/officeDocument/2006/relationships/image" Target="../media/image50.emf"/><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3.xml"/><Relationship Id="rId1" Type="http://schemas.openxmlformats.org/officeDocument/2006/relationships/tags" Target="../tags/tag9.xml"/><Relationship Id="rId5" Type="http://schemas.openxmlformats.org/officeDocument/2006/relationships/image" Target="../media/image57.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3.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44.xml"/><Relationship Id="rId7" Type="http://schemas.openxmlformats.org/officeDocument/2006/relationships/image" Target="../media/image61.png"/><Relationship Id="rId2" Type="http://schemas.openxmlformats.org/officeDocument/2006/relationships/slideLayout" Target="../slideLayouts/slideLayout63.xml"/><Relationship Id="rId1" Type="http://schemas.openxmlformats.org/officeDocument/2006/relationships/tags" Target="../tags/tag11.xml"/><Relationship Id="rId6" Type="http://schemas.openxmlformats.org/officeDocument/2006/relationships/image" Target="../media/image60.png"/><Relationship Id="rId11" Type="http://schemas.openxmlformats.org/officeDocument/2006/relationships/image" Target="../media/image65.emf"/><Relationship Id="rId5" Type="http://schemas.openxmlformats.org/officeDocument/2006/relationships/image" Target="../media/image59.png"/><Relationship Id="rId10" Type="http://schemas.openxmlformats.org/officeDocument/2006/relationships/image" Target="../media/image64.emf"/><Relationship Id="rId4" Type="http://schemas.openxmlformats.org/officeDocument/2006/relationships/image" Target="../media/image58.png"/><Relationship Id="rId9" Type="http://schemas.openxmlformats.org/officeDocument/2006/relationships/image" Target="../media/image63.emf"/></Relationships>
</file>

<file path=ppt/slides/_rels/slide47.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29.gif"/><Relationship Id="rId2" Type="http://schemas.microsoft.com/office/2007/relationships/media" Target="../media/media3.mp4"/><Relationship Id="rId1" Type="http://schemas.openxmlformats.org/officeDocument/2006/relationships/tags" Target="../tags/tag12.xml"/><Relationship Id="rId6" Type="http://schemas.openxmlformats.org/officeDocument/2006/relationships/image" Target="../media/image66.png"/><Relationship Id="rId5" Type="http://schemas.openxmlformats.org/officeDocument/2006/relationships/notesSlide" Target="../notesSlides/notesSlide45.xml"/><Relationship Id="rId4"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notesSlide" Target="../notesSlides/notesSlide46.xml"/><Relationship Id="rId7" Type="http://schemas.openxmlformats.org/officeDocument/2006/relationships/image" Target="../media/image70.emf"/><Relationship Id="rId2" Type="http://schemas.openxmlformats.org/officeDocument/2006/relationships/slideLayout" Target="../slideLayouts/slideLayout63.xml"/><Relationship Id="rId1" Type="http://schemas.openxmlformats.org/officeDocument/2006/relationships/tags" Target="../tags/tag13.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 Id="rId9" Type="http://schemas.openxmlformats.org/officeDocument/2006/relationships/image" Target="../media/image72.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3.xml"/><Relationship Id="rId1" Type="http://schemas.openxmlformats.org/officeDocument/2006/relationships/tags" Target="../tags/tag14.xml"/><Relationship Id="rId5" Type="http://schemas.openxmlformats.org/officeDocument/2006/relationships/image" Target="../media/image74.png"/><Relationship Id="rId4" Type="http://schemas.openxmlformats.org/officeDocument/2006/relationships/image" Target="../media/image7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3.xml"/><Relationship Id="rId1" Type="http://schemas.openxmlformats.org/officeDocument/2006/relationships/tags" Target="../tags/tag15.xml"/><Relationship Id="rId6" Type="http://schemas.openxmlformats.org/officeDocument/2006/relationships/image" Target="../media/image75.png"/><Relationship Id="rId5" Type="http://schemas.openxmlformats.org/officeDocument/2006/relationships/image" Target="../media/image61.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hyperlink" Target="http://web.mit.edu/pensieve/" TargetMode="External"/><Relationship Id="rId2" Type="http://schemas.openxmlformats.org/officeDocument/2006/relationships/notesSlide" Target="../notesSlides/notesSlide49.xml"/><Relationship Id="rId1" Type="http://schemas.openxmlformats.org/officeDocument/2006/relationships/slideLayout" Target="../slideLayouts/slideLayout63.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hyperlink" Target="https://1989chenguo.github.io/Courses/CloudComputing2018Spring.htm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a:extLst>
              <a:ext uri="{FF2B5EF4-FFF2-40B4-BE49-F238E27FC236}">
                <a16:creationId xmlns:a16="http://schemas.microsoft.com/office/drawing/2014/main" id="{12065FA8-D4B6-47AF-AF8C-8746166B2B44}"/>
              </a:ext>
            </a:extLst>
          </p:cNvPr>
          <p:cNvSpPr>
            <a:spLocks noGrp="1"/>
          </p:cNvSpPr>
          <p:nvPr>
            <p:ph type="subTitle" idx="1"/>
          </p:nvPr>
        </p:nvSpPr>
        <p:spPr>
          <a:xfrm>
            <a:off x="7048659" y="7375281"/>
            <a:ext cx="10286686" cy="2532382"/>
          </a:xfrm>
        </p:spPr>
        <p:txBody>
          <a:bodyPr>
            <a:normAutofit fontScale="92500" lnSpcReduction="20000"/>
          </a:bodyPr>
          <a:lstStyle/>
          <a:p>
            <a:r>
              <a:rPr lang="zh-CN" altLang="en-US" sz="4388" dirty="0"/>
              <a:t>陈果 副教授</a:t>
            </a:r>
            <a:endParaRPr lang="en-US" altLang="zh-CN" sz="4388" dirty="0"/>
          </a:p>
          <a:p>
            <a:endParaRPr lang="en-US" altLang="zh-CN" sz="4388"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p:txBody>
      </p:sp>
      <p:sp>
        <p:nvSpPr>
          <p:cNvPr id="5" name="标题 4">
            <a:extLst>
              <a:ext uri="{FF2B5EF4-FFF2-40B4-BE49-F238E27FC236}">
                <a16:creationId xmlns:a16="http://schemas.microsoft.com/office/drawing/2014/main" id="{2720FD54-3ED7-4D8F-9904-FE6C19B05E90}"/>
              </a:ext>
            </a:extLst>
          </p:cNvPr>
          <p:cNvSpPr>
            <a:spLocks noGrp="1"/>
          </p:cNvSpPr>
          <p:nvPr>
            <p:ph type="ctrTitle"/>
          </p:nvPr>
        </p:nvSpPr>
        <p:spPr/>
        <p:txBody>
          <a:bodyPr>
            <a:normAutofit/>
          </a:bodyPr>
          <a:lstStyle/>
          <a:p>
            <a:r>
              <a:rPr lang="zh-CN" altLang="en-US" sz="12936" dirty="0"/>
              <a:t>云计算技术</a:t>
            </a:r>
          </a:p>
        </p:txBody>
      </p:sp>
      <p:sp>
        <p:nvSpPr>
          <p:cNvPr id="4" name="矩形 3">
            <a:extLst>
              <a:ext uri="{FF2B5EF4-FFF2-40B4-BE49-F238E27FC236}">
                <a16:creationId xmlns:a16="http://schemas.microsoft.com/office/drawing/2014/main" id="{8F79B02C-58F8-480B-AF1B-E5154F49E6BA}"/>
              </a:ext>
            </a:extLst>
          </p:cNvPr>
          <p:cNvSpPr/>
          <p:nvPr/>
        </p:nvSpPr>
        <p:spPr>
          <a:xfrm>
            <a:off x="5164182" y="10499306"/>
            <a:ext cx="1604631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Helvetica Light"/>
                <a:sym typeface="Helvetica Light"/>
                <a:hlinkClick r:id="rId3"/>
              </a:rPr>
              <a:t>https://1989chenguo.github.io/Courses/CloudComputing2018Spring.html</a:t>
            </a:r>
            <a:endParaRPr kumimoji="0" lang="en-US" altLang="zh-CN" sz="3600" b="0" i="0" u="none" strike="noStrike" kern="1200" cap="none" spc="0" normalizeH="0" baseline="0" noProof="0" dirty="0">
              <a:ln>
                <a:noFill/>
              </a:ln>
              <a:solidFill>
                <a:srgbClr val="000000"/>
              </a:solidFill>
              <a:effectLst/>
              <a:uLnTx/>
              <a:uFillTx/>
              <a:latin typeface="Helvetica Light"/>
              <a:sym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38430064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Latency in distributed data stores"/>
          <p:cNvSpPr txBox="1">
            <a:spLocks noGrp="1"/>
          </p:cNvSpPr>
          <p:nvPr>
            <p:ph type="title"/>
          </p:nvPr>
        </p:nvSpPr>
        <p:spPr>
          <a:prstGeom prst="rect">
            <a:avLst/>
          </a:prstGeom>
        </p:spPr>
        <p:txBody>
          <a:bodyPr/>
          <a:lstStyle/>
          <a:p>
            <a:r>
              <a:t>Latency in distributed data stores</a:t>
            </a:r>
          </a:p>
        </p:txBody>
      </p:sp>
      <p:grpSp>
        <p:nvGrpSpPr>
          <p:cNvPr id="247" name="成组"/>
          <p:cNvGrpSpPr/>
          <p:nvPr/>
        </p:nvGrpSpPr>
        <p:grpSpPr>
          <a:xfrm>
            <a:off x="3447048" y="9530229"/>
            <a:ext cx="17489904" cy="3608040"/>
            <a:chOff x="-143414" y="0"/>
            <a:chExt cx="17489902" cy="3608039"/>
          </a:xfrm>
        </p:grpSpPr>
        <p:grpSp>
          <p:nvGrpSpPr>
            <p:cNvPr id="245" name="图像"/>
            <p:cNvGrpSpPr/>
            <p:nvPr/>
          </p:nvGrpSpPr>
          <p:grpSpPr>
            <a:xfrm>
              <a:off x="902098" y="836431"/>
              <a:ext cx="15398877" cy="2771609"/>
              <a:chOff x="0" y="0"/>
              <a:chExt cx="15398875" cy="2771607"/>
            </a:xfrm>
          </p:grpSpPr>
          <p:pic>
            <p:nvPicPr>
              <p:cNvPr id="244" name="图像" descr="图像"/>
              <p:cNvPicPr>
                <a:picLocks noChangeAspect="1"/>
              </p:cNvPicPr>
              <p:nvPr/>
            </p:nvPicPr>
            <p:blipFill>
              <a:blip r:embed="rId3">
                <a:extLst/>
              </a:blip>
              <a:srcRect b="25812"/>
              <a:stretch>
                <a:fillRect/>
              </a:stretch>
            </p:blipFill>
            <p:spPr>
              <a:xfrm>
                <a:off x="177800" y="114300"/>
                <a:ext cx="15043276" cy="2314408"/>
              </a:xfrm>
              <a:prstGeom prst="rect">
                <a:avLst/>
              </a:prstGeom>
              <a:ln>
                <a:noFill/>
              </a:ln>
              <a:effectLst/>
            </p:spPr>
          </p:pic>
          <p:pic>
            <p:nvPicPr>
              <p:cNvPr id="243" name="图像" descr="图像"/>
              <p:cNvPicPr>
                <a:picLocks/>
              </p:cNvPicPr>
              <p:nvPr/>
            </p:nvPicPr>
            <p:blipFill>
              <a:blip r:embed="rId4">
                <a:extLst/>
              </a:blip>
              <a:stretch>
                <a:fillRect/>
              </a:stretch>
            </p:blipFill>
            <p:spPr>
              <a:xfrm>
                <a:off x="0" y="0"/>
                <a:ext cx="15398876" cy="2771608"/>
              </a:xfrm>
              <a:prstGeom prst="rect">
                <a:avLst/>
              </a:prstGeom>
              <a:effectLst/>
            </p:spPr>
          </p:pic>
        </p:grpSp>
        <p:sp>
          <p:nvSpPr>
            <p:cNvPr id="246" name="“Achieving Rapid Response Times in Large Online Services”, Jeff Dean @ Google, 2012"/>
            <p:cNvSpPr txBox="1"/>
            <p:nvPr/>
          </p:nvSpPr>
          <p:spPr>
            <a:xfrm>
              <a:off x="-143415" y="-1"/>
              <a:ext cx="17489904" cy="711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3600" b="1">
                  <a:solidFill>
                    <a:srgbClr val="53585F"/>
                  </a:solidFill>
                  <a:latin typeface="Gill Sans"/>
                  <a:ea typeface="Gill Sans"/>
                  <a:cs typeface="Gill Sans"/>
                  <a:sym typeface="Gill Sans"/>
                </a:defRPr>
              </a:lvl1pPr>
            </a:lstStyle>
            <a:p>
              <a:r>
                <a:t>“Achieving Rapid Response Times in Large Online Services”, Jeff Dean @ Google, 2012</a:t>
              </a:r>
            </a:p>
          </p:txBody>
        </p:sp>
      </p:grpSp>
      <p:sp>
        <p:nvSpPr>
          <p:cNvPr id="248" name="“Rapid read protection allows the coordinator to monitor the outstanding requests and send redundant requests to other replicas when the original is slower than expected”…"/>
          <p:cNvSpPr txBox="1"/>
          <p:nvPr/>
        </p:nvSpPr>
        <p:spPr>
          <a:xfrm>
            <a:off x="2310390" y="2438935"/>
            <a:ext cx="19763221" cy="5692776"/>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 xmlns:ma14="http://schemas.microsoft.com/office/mac/drawingml/2011/main" val="1"/>
            </a:ext>
          </a:extLst>
        </p:spPr>
        <p:txBody>
          <a:bodyPr lIns="71437" tIns="71437" rIns="71437" bIns="71437" anchor="ctr">
            <a:spAutoFit/>
          </a:bodyPr>
          <a:lstStyle/>
          <a:p>
            <a:pPr algn="l">
              <a:defRPr sz="6400" b="1">
                <a:solidFill>
                  <a:srgbClr val="FFFFFF"/>
                </a:solidFill>
                <a:latin typeface="Gill Sans"/>
                <a:ea typeface="Gill Sans"/>
                <a:cs typeface="Gill Sans"/>
                <a:sym typeface="Gill Sans"/>
              </a:defRPr>
            </a:pPr>
            <a:r>
              <a:rPr i="1"/>
              <a:t>“Rapid read protection allows the coordinator to monitor the outstanding requests and send redundant requests to other replicas when the original is slower than expected”</a:t>
            </a:r>
          </a:p>
          <a:p>
            <a:pPr algn="l">
              <a:defRPr sz="7200" b="1">
                <a:solidFill>
                  <a:srgbClr val="FFFFFF"/>
                </a:solidFill>
                <a:latin typeface="Gill Sans"/>
                <a:ea typeface="Gill Sans"/>
                <a:cs typeface="Gill Sans"/>
                <a:sym typeface="Gill Sans"/>
              </a:defRPr>
            </a:pPr>
            <a:endParaRPr i="1"/>
          </a:p>
          <a:p>
            <a:pPr algn="r">
              <a:defRPr b="1">
                <a:solidFill>
                  <a:srgbClr val="FFFFFF"/>
                </a:solidFill>
                <a:latin typeface="Gill Sans"/>
                <a:ea typeface="Gill Sans"/>
                <a:cs typeface="Gill Sans"/>
                <a:sym typeface="Gill Sans"/>
              </a:defRPr>
            </a:pPr>
            <a:r>
              <a:t>— DataStax, “Rapid read protection in Cassandra 2.0.2”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en and why does this work?"/>
          <p:cNvSpPr txBox="1">
            <a:spLocks noGrp="1"/>
          </p:cNvSpPr>
          <p:nvPr>
            <p:ph type="title"/>
          </p:nvPr>
        </p:nvSpPr>
        <p:spPr>
          <a:prstGeom prst="rect">
            <a:avLst/>
          </a:prstGeom>
        </p:spPr>
        <p:txBody>
          <a:bodyPr/>
          <a:lstStyle/>
          <a:p>
            <a:r>
              <a:t>When and why does this work?</a:t>
            </a:r>
          </a:p>
        </p:txBody>
      </p:sp>
      <p:sp>
        <p:nvSpPr>
          <p:cNvPr id="253" name="Server response-time is 10ms for 99% of requests; 1s for 1%."/>
          <p:cNvSpPr txBox="1"/>
          <p:nvPr/>
        </p:nvSpPr>
        <p:spPr>
          <a:xfrm>
            <a:off x="3508970" y="2783109"/>
            <a:ext cx="17366060" cy="250031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nSpc>
                <a:spcPct val="120000"/>
              </a:lnSpc>
              <a:defRPr sz="4800">
                <a:latin typeface="Gill Sans"/>
                <a:ea typeface="Gill Sans"/>
                <a:cs typeface="Gill Sans"/>
                <a:sym typeface="Gill Sans"/>
              </a:defRPr>
            </a:lvl1pPr>
          </a:lstStyle>
          <a:p>
            <a:r>
              <a:t>Server response-time is 10ms for 99% of requests; 1s for 1%.</a:t>
            </a:r>
          </a:p>
        </p:txBody>
      </p:sp>
      <p:sp>
        <p:nvSpPr>
          <p:cNvPr id="254" name="Crucial assumption: independence across requests"/>
          <p:cNvSpPr txBox="1"/>
          <p:nvPr/>
        </p:nvSpPr>
        <p:spPr>
          <a:xfrm>
            <a:off x="3216076" y="12075593"/>
            <a:ext cx="20804586"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6400" b="1">
                <a:latin typeface="Gill Sans"/>
                <a:ea typeface="Gill Sans"/>
                <a:cs typeface="Gill Sans"/>
                <a:sym typeface="Gill Sans"/>
              </a:defRPr>
            </a:pPr>
            <a:r>
              <a:t>Crucial assumption: </a:t>
            </a:r>
            <a:r>
              <a:rPr>
                <a:solidFill>
                  <a:schemeClr val="accent5"/>
                </a:solidFill>
              </a:rPr>
              <a:t>independence</a:t>
            </a:r>
            <a:r>
              <a:t> across requests</a:t>
            </a:r>
          </a:p>
        </p:txBody>
      </p:sp>
      <p:sp>
        <p:nvSpPr>
          <p:cNvPr id="255" name="P(request is slow) = 0.01"/>
          <p:cNvSpPr txBox="1"/>
          <p:nvPr/>
        </p:nvSpPr>
        <p:spPr>
          <a:xfrm>
            <a:off x="4822722" y="5310516"/>
            <a:ext cx="7654728" cy="841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4800" b="1">
                <a:latin typeface="Gill Sans"/>
                <a:ea typeface="Gill Sans"/>
                <a:cs typeface="Gill Sans"/>
                <a:sym typeface="Gill Sans"/>
              </a:defRPr>
            </a:lvl1pPr>
          </a:lstStyle>
          <a:p>
            <a:r>
              <a:t>P(request is slow) = 0.01</a:t>
            </a:r>
          </a:p>
        </p:txBody>
      </p:sp>
      <p:sp>
        <p:nvSpPr>
          <p:cNvPr id="256" name="P(request is slow AND redundant request is slow)"/>
          <p:cNvSpPr txBox="1"/>
          <p:nvPr/>
        </p:nvSpPr>
        <p:spPr>
          <a:xfrm>
            <a:off x="4822585" y="6544957"/>
            <a:ext cx="15529819" cy="841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4800" b="1">
                <a:latin typeface="Gill Sans"/>
                <a:ea typeface="Gill Sans"/>
                <a:cs typeface="Gill Sans"/>
                <a:sym typeface="Gill Sans"/>
              </a:defRPr>
            </a:lvl1pPr>
          </a:lstStyle>
          <a:p>
            <a:r>
              <a:t>P(request is slow AND redundant request is slow)</a:t>
            </a:r>
          </a:p>
        </p:txBody>
      </p:sp>
      <p:sp>
        <p:nvSpPr>
          <p:cNvPr id="257" name="= P(request is slow) * P(request is slow)"/>
          <p:cNvSpPr txBox="1"/>
          <p:nvPr/>
        </p:nvSpPr>
        <p:spPr>
          <a:xfrm>
            <a:off x="10783199" y="7478136"/>
            <a:ext cx="12393712" cy="841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4800" b="1">
                <a:latin typeface="Gill Sans"/>
                <a:ea typeface="Gill Sans"/>
                <a:cs typeface="Gill Sans"/>
                <a:sym typeface="Gill Sans"/>
              </a:defRPr>
            </a:lvl1pPr>
          </a:lstStyle>
          <a:p>
            <a:r>
              <a:t>= P(request is slow) * P(request is slow)</a:t>
            </a:r>
          </a:p>
        </p:txBody>
      </p:sp>
      <p:sp>
        <p:nvSpPr>
          <p:cNvPr id="258" name="= 0.0001"/>
          <p:cNvSpPr txBox="1"/>
          <p:nvPr/>
        </p:nvSpPr>
        <p:spPr>
          <a:xfrm>
            <a:off x="10793149" y="8411315"/>
            <a:ext cx="2725540" cy="841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4800" b="1">
                <a:latin typeface="Gill Sans"/>
                <a:ea typeface="Gill Sans"/>
                <a:cs typeface="Gill Sans"/>
                <a:sym typeface="Gill Sans"/>
              </a:defRPr>
            </a:pPr>
            <a:r>
              <a:t>= </a:t>
            </a:r>
            <a:r>
              <a:rPr>
                <a:solidFill>
                  <a:schemeClr val="accent5"/>
                </a:solidFill>
              </a:rPr>
              <a:t>0.0001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5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3" animBg="1" advAuto="0"/>
      <p:bldP spid="255" grpId="1" animBg="1" advAuto="0"/>
      <p:bldP spid="256" grpId="2" animBg="1" advAuto="0"/>
      <p:bldP spid="257" grpId="4" animBg="1" advAuto="0"/>
      <p:bldP spid="258" grpId="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When and why does this work?"/>
          <p:cNvSpPr txBox="1">
            <a:spLocks noGrp="1"/>
          </p:cNvSpPr>
          <p:nvPr>
            <p:ph type="title"/>
          </p:nvPr>
        </p:nvSpPr>
        <p:spPr>
          <a:prstGeom prst="rect">
            <a:avLst/>
          </a:prstGeom>
        </p:spPr>
        <p:txBody>
          <a:bodyPr/>
          <a:lstStyle/>
          <a:p>
            <a:r>
              <a:t>When and why does this work?</a:t>
            </a:r>
          </a:p>
        </p:txBody>
      </p:sp>
      <p:sp>
        <p:nvSpPr>
          <p:cNvPr id="263" name="Server response-time is 10ms for 99% of requests; 1s for 1%.…"/>
          <p:cNvSpPr txBox="1"/>
          <p:nvPr/>
        </p:nvSpPr>
        <p:spPr>
          <a:xfrm>
            <a:off x="3508970" y="2783109"/>
            <a:ext cx="17366060" cy="250031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lnSpc>
                <a:spcPct val="120000"/>
              </a:lnSpc>
              <a:defRPr sz="4800">
                <a:latin typeface="Gill Sans"/>
                <a:ea typeface="Gill Sans"/>
                <a:cs typeface="Gill Sans"/>
                <a:sym typeface="Gill Sans"/>
              </a:defRPr>
            </a:pPr>
            <a:r>
              <a:t>Server response-time is 10ms for 99% of requests; 1s for 1%.</a:t>
            </a:r>
          </a:p>
          <a:p>
            <a:pPr>
              <a:lnSpc>
                <a:spcPct val="120000"/>
              </a:lnSpc>
              <a:defRPr sz="4800">
                <a:latin typeface="Gill Sans"/>
                <a:ea typeface="Gill Sans"/>
                <a:cs typeface="Gill Sans"/>
                <a:sym typeface="Gill Sans"/>
              </a:defRPr>
            </a:pPr>
            <a:r>
              <a:t>My job is </a:t>
            </a:r>
            <a:r>
              <a:rPr>
                <a:solidFill>
                  <a:schemeClr val="accent5"/>
                </a:solidFill>
              </a:rPr>
              <a:t>100 requests.</a:t>
            </a:r>
            <a:r>
              <a:t>  What is the likelihood it takes 1s?</a:t>
            </a:r>
          </a:p>
        </p:txBody>
      </p:sp>
      <p:graphicFrame>
        <p:nvGraphicFramePr>
          <p:cNvPr id="264" name="表格"/>
          <p:cNvGraphicFramePr/>
          <p:nvPr/>
        </p:nvGraphicFramePr>
        <p:xfrm>
          <a:off x="6801414" y="5869154"/>
          <a:ext cx="10781171" cy="5518272"/>
        </p:xfrm>
        <a:graphic>
          <a:graphicData uri="http://schemas.openxmlformats.org/drawingml/2006/table">
            <a:tbl>
              <a:tblPr>
                <a:tableStyleId>{C7B018BB-80A7-4F77-B60F-C8B233D01FF8}</a:tableStyleId>
              </a:tblPr>
              <a:tblGrid>
                <a:gridCol w="6434377">
                  <a:extLst>
                    <a:ext uri="{9D8B030D-6E8A-4147-A177-3AD203B41FA5}">
                      <a16:colId xmlns:a16="http://schemas.microsoft.com/office/drawing/2014/main" val="20000"/>
                    </a:ext>
                  </a:extLst>
                </a:gridCol>
                <a:gridCol w="4346794">
                  <a:extLst>
                    <a:ext uri="{9D8B030D-6E8A-4147-A177-3AD203B41FA5}">
                      <a16:colId xmlns:a16="http://schemas.microsoft.com/office/drawing/2014/main" val="20001"/>
                    </a:ext>
                  </a:extLst>
                </a:gridCol>
              </a:tblGrid>
              <a:tr h="919712">
                <a:tc>
                  <a:txBody>
                    <a:bodyPr/>
                    <a:lstStyle/>
                    <a:p>
                      <a:pPr defTabSz="914400">
                        <a:defRPr sz="1800"/>
                      </a:pPr>
                      <a:r>
                        <a:rPr sz="4800" b="1">
                          <a:solidFill>
                            <a:srgbClr val="FFFFFF"/>
                          </a:solidFill>
                          <a:latin typeface="Gill Sans"/>
                          <a:ea typeface="Gill Sans"/>
                          <a:cs typeface="Gill Sans"/>
                          <a:sym typeface="Gill Sans"/>
                        </a:rPr>
                        <a:t>“Bad” event</a:t>
                      </a:r>
                    </a:p>
                  </a:txBody>
                  <a:tcPr marL="50800" marR="50800" marT="50800" marB="50800" anchor="ctr" horzOverflow="overflow">
                    <a:lnR w="12700">
                      <a:solidFill>
                        <a:srgbClr val="606060"/>
                      </a:solidFill>
                      <a:miter lim="400000"/>
                    </a:lnR>
                    <a:lnT w="12700">
                      <a:solidFill>
                        <a:srgbClr val="606060"/>
                      </a:solidFill>
                      <a:miter lim="400000"/>
                    </a:lnT>
                    <a:lnB w="12700">
                      <a:solidFill>
                        <a:srgbClr val="606060"/>
                      </a:solidFill>
                      <a:miter lim="400000"/>
                    </a:lnB>
                    <a:solidFill>
                      <a:schemeClr val="accent1"/>
                    </a:solidFill>
                  </a:tcPr>
                </a:tc>
                <a:tc>
                  <a:txBody>
                    <a:bodyPr/>
                    <a:lstStyle/>
                    <a:p>
                      <a:pPr defTabSz="914400">
                        <a:defRPr sz="1800"/>
                      </a:pPr>
                      <a:r>
                        <a:rPr sz="4800" b="1">
                          <a:solidFill>
                            <a:srgbClr val="FFFFFF"/>
                          </a:solidFill>
                          <a:latin typeface="Gill Sans"/>
                          <a:ea typeface="Gill Sans"/>
                          <a:cs typeface="Gill Sans"/>
                          <a:sym typeface="Gill Sans"/>
                        </a:rPr>
                        <a:t>Probability</a:t>
                      </a:r>
                    </a:p>
                  </a:txBody>
                  <a:tcPr marL="50800" marR="50800" marT="50800" marB="50800" anchor="ctr" horzOverflow="overflow">
                    <a:lnL w="12700">
                      <a:solidFill>
                        <a:srgbClr val="606060"/>
                      </a:solidFill>
                      <a:miter lim="400000"/>
                    </a:lnL>
                    <a:lnR w="12700">
                      <a:solidFill>
                        <a:srgbClr val="606060"/>
                      </a:solidFill>
                      <a:miter lim="400000"/>
                    </a:lnR>
                    <a:lnT w="12700">
                      <a:solidFill>
                        <a:srgbClr val="606060"/>
                      </a:solidFill>
                      <a:miter lim="400000"/>
                    </a:lnT>
                    <a:lnB w="12700">
                      <a:solidFill>
                        <a:srgbClr val="606060"/>
                      </a:solidFill>
                      <a:miter lim="400000"/>
                    </a:lnB>
                    <a:solidFill>
                      <a:schemeClr val="accent1"/>
                    </a:solidFill>
                  </a:tcPr>
                </a:tc>
                <a:extLst>
                  <a:ext uri="{0D108BD9-81ED-4DB2-BD59-A6C34878D82A}">
                    <a16:rowId xmlns:a16="http://schemas.microsoft.com/office/drawing/2014/main" val="10000"/>
                  </a:ext>
                </a:extLst>
              </a:tr>
              <a:tr h="919712">
                <a:tc>
                  <a:txBody>
                    <a:bodyPr/>
                    <a:lstStyle/>
                    <a:p>
                      <a:pPr defTabSz="914400">
                        <a:defRPr sz="1800"/>
                      </a:pPr>
                      <a:r>
                        <a:rPr sz="4800">
                          <a:latin typeface="Gill Sans"/>
                          <a:ea typeface="Gill Sans"/>
                          <a:cs typeface="Gill Sans"/>
                          <a:sym typeface="Gill Sans"/>
                        </a:rPr>
                        <a:t>≥ 1 slow requests</a:t>
                      </a:r>
                    </a:p>
                  </a:txBody>
                  <a:tcPr marL="50800" marR="50800" marT="50800" marB="50800" anchor="ctr" horzOverflow="overflow">
                    <a:lnR w="12700">
                      <a:solidFill>
                        <a:srgbClr val="606060"/>
                      </a:solidFill>
                      <a:miter lim="400000"/>
                    </a:lnR>
                    <a:lnT w="12700">
                      <a:solidFill>
                        <a:srgbClr val="606060"/>
                      </a:solidFill>
                      <a:miter lim="400000"/>
                    </a:lnT>
                    <a:lnB w="12700">
                      <a:solidFill>
                        <a:srgbClr val="606060"/>
                      </a:solidFill>
                      <a:miter lim="400000"/>
                    </a:lnB>
                    <a:solidFill>
                      <a:schemeClr val="accent1">
                        <a:satOff val="-3355"/>
                        <a:lumOff val="26614"/>
                        <a:alpha val="23000"/>
                      </a:schemeClr>
                    </a:solidFill>
                  </a:tcPr>
                </a:tc>
                <a:tc>
                  <a:txBody>
                    <a:bodyPr/>
                    <a:lstStyle/>
                    <a:p>
                      <a:pPr defTabSz="914400">
                        <a:defRPr sz="1800"/>
                      </a:pPr>
                      <a:r>
                        <a:rPr sz="4800">
                          <a:latin typeface="Gill Sans"/>
                          <a:ea typeface="Gill Sans"/>
                          <a:cs typeface="Gill Sans"/>
                          <a:sym typeface="Gill Sans"/>
                        </a:rPr>
                        <a:t>0.63</a:t>
                      </a:r>
                    </a:p>
                  </a:txBody>
                  <a:tcPr marL="50800" marR="50800" marT="50800" marB="50800" anchor="ctr" horzOverflow="overflow">
                    <a:lnL w="12700">
                      <a:solidFill>
                        <a:srgbClr val="606060"/>
                      </a:solidFill>
                      <a:miter lim="400000"/>
                    </a:lnL>
                    <a:lnR w="12700">
                      <a:solidFill>
                        <a:srgbClr val="606060"/>
                      </a:solidFill>
                      <a:miter lim="400000"/>
                    </a:lnR>
                    <a:lnT w="12700">
                      <a:solidFill>
                        <a:srgbClr val="606060"/>
                      </a:solidFill>
                      <a:miter lim="400000"/>
                    </a:lnT>
                    <a:lnB w="12700">
                      <a:solidFill>
                        <a:srgbClr val="606060"/>
                      </a:solidFill>
                      <a:miter lim="400000"/>
                    </a:lnB>
                    <a:solidFill>
                      <a:schemeClr val="accent1">
                        <a:satOff val="-3355"/>
                        <a:lumOff val="26614"/>
                        <a:alpha val="23000"/>
                      </a:schemeClr>
                    </a:solidFill>
                  </a:tcPr>
                </a:tc>
                <a:extLst>
                  <a:ext uri="{0D108BD9-81ED-4DB2-BD59-A6C34878D82A}">
                    <a16:rowId xmlns:a16="http://schemas.microsoft.com/office/drawing/2014/main" val="10001"/>
                  </a:ext>
                </a:extLst>
              </a:tr>
              <a:tr h="919712">
                <a:tc>
                  <a:txBody>
                    <a:bodyPr/>
                    <a:lstStyle/>
                    <a:p>
                      <a:pPr defTabSz="914400">
                        <a:defRPr sz="1800"/>
                      </a:pPr>
                      <a:r>
                        <a:rPr sz="4800">
                          <a:latin typeface="Gill Sans"/>
                          <a:ea typeface="Gill Sans"/>
                          <a:cs typeface="Gill Sans"/>
                          <a:sym typeface="Gill Sans"/>
                        </a:rPr>
                        <a:t>≥ 2 slow requests</a:t>
                      </a:r>
                    </a:p>
                  </a:txBody>
                  <a:tcPr marL="50800" marR="50800" marT="50800" marB="50800" anchor="ctr" horzOverflow="overflow">
                    <a:lnR w="12700">
                      <a:solidFill>
                        <a:srgbClr val="606060"/>
                      </a:solidFill>
                      <a:miter lim="400000"/>
                    </a:lnR>
                    <a:lnT w="12700">
                      <a:solidFill>
                        <a:srgbClr val="606060"/>
                      </a:solidFill>
                      <a:miter lim="400000"/>
                    </a:lnT>
                    <a:lnB w="12700">
                      <a:solidFill>
                        <a:srgbClr val="606060"/>
                      </a:solidFill>
                      <a:miter lim="400000"/>
                    </a:lnB>
                    <a:solidFill>
                      <a:schemeClr val="accent1">
                        <a:satOff val="-3355"/>
                        <a:lumOff val="26614"/>
                        <a:alpha val="23000"/>
                      </a:schemeClr>
                    </a:solidFill>
                  </a:tcPr>
                </a:tc>
                <a:tc>
                  <a:txBody>
                    <a:bodyPr/>
                    <a:lstStyle/>
                    <a:p>
                      <a:pPr defTabSz="914400">
                        <a:defRPr sz="1800"/>
                      </a:pPr>
                      <a:r>
                        <a:rPr sz="4800">
                          <a:latin typeface="Gill Sans"/>
                          <a:ea typeface="Gill Sans"/>
                          <a:cs typeface="Gill Sans"/>
                          <a:sym typeface="Gill Sans"/>
                        </a:rPr>
                        <a:t>0.26</a:t>
                      </a:r>
                    </a:p>
                  </a:txBody>
                  <a:tcPr marL="50800" marR="50800" marT="50800" marB="50800" anchor="ctr" horzOverflow="overflow">
                    <a:lnL w="12700">
                      <a:solidFill>
                        <a:srgbClr val="606060"/>
                      </a:solidFill>
                      <a:miter lim="400000"/>
                    </a:lnL>
                    <a:lnR w="12700">
                      <a:solidFill>
                        <a:srgbClr val="606060"/>
                      </a:solidFill>
                      <a:miter lim="400000"/>
                    </a:lnR>
                    <a:lnT w="12700">
                      <a:solidFill>
                        <a:srgbClr val="606060"/>
                      </a:solidFill>
                      <a:miter lim="400000"/>
                    </a:lnT>
                    <a:lnB w="12700">
                      <a:solidFill>
                        <a:srgbClr val="606060"/>
                      </a:solidFill>
                      <a:miter lim="400000"/>
                    </a:lnB>
                    <a:solidFill>
                      <a:schemeClr val="accent1">
                        <a:satOff val="-3355"/>
                        <a:lumOff val="26614"/>
                        <a:alpha val="23000"/>
                      </a:schemeClr>
                    </a:solidFill>
                  </a:tcPr>
                </a:tc>
                <a:extLst>
                  <a:ext uri="{0D108BD9-81ED-4DB2-BD59-A6C34878D82A}">
                    <a16:rowId xmlns:a16="http://schemas.microsoft.com/office/drawing/2014/main" val="10002"/>
                  </a:ext>
                </a:extLst>
              </a:tr>
              <a:tr h="919712">
                <a:tc>
                  <a:txBody>
                    <a:bodyPr/>
                    <a:lstStyle/>
                    <a:p>
                      <a:pPr defTabSz="914400">
                        <a:defRPr sz="1800"/>
                      </a:pPr>
                      <a:r>
                        <a:rPr sz="4800">
                          <a:latin typeface="Gill Sans"/>
                          <a:ea typeface="Gill Sans"/>
                          <a:cs typeface="Gill Sans"/>
                          <a:sym typeface="Gill Sans"/>
                        </a:rPr>
                        <a:t>≥ 3 slow requests</a:t>
                      </a:r>
                    </a:p>
                  </a:txBody>
                  <a:tcPr marL="50800" marR="50800" marT="50800" marB="50800" anchor="ctr" horzOverflow="overflow">
                    <a:lnR w="12700">
                      <a:solidFill>
                        <a:srgbClr val="606060"/>
                      </a:solidFill>
                      <a:miter lim="400000"/>
                    </a:lnR>
                    <a:lnT w="12700">
                      <a:solidFill>
                        <a:srgbClr val="606060"/>
                      </a:solidFill>
                      <a:miter lim="400000"/>
                    </a:lnT>
                    <a:lnB w="12700">
                      <a:solidFill>
                        <a:srgbClr val="606060"/>
                      </a:solidFill>
                      <a:miter lim="400000"/>
                    </a:lnB>
                    <a:solidFill>
                      <a:schemeClr val="accent1">
                        <a:satOff val="-3355"/>
                        <a:lumOff val="26614"/>
                        <a:alpha val="23000"/>
                      </a:schemeClr>
                    </a:solidFill>
                  </a:tcPr>
                </a:tc>
                <a:tc>
                  <a:txBody>
                    <a:bodyPr/>
                    <a:lstStyle/>
                    <a:p>
                      <a:pPr defTabSz="914400">
                        <a:defRPr sz="1800"/>
                      </a:pPr>
                      <a:r>
                        <a:rPr sz="4800">
                          <a:latin typeface="Gill Sans"/>
                          <a:ea typeface="Gill Sans"/>
                          <a:cs typeface="Gill Sans"/>
                          <a:sym typeface="Gill Sans"/>
                        </a:rPr>
                        <a:t>0.08</a:t>
                      </a:r>
                    </a:p>
                  </a:txBody>
                  <a:tcPr marL="50800" marR="50800" marT="50800" marB="50800" anchor="ctr" horzOverflow="overflow">
                    <a:lnL w="12700">
                      <a:solidFill>
                        <a:srgbClr val="606060"/>
                      </a:solidFill>
                      <a:miter lim="400000"/>
                    </a:lnL>
                    <a:lnR w="12700">
                      <a:solidFill>
                        <a:srgbClr val="606060"/>
                      </a:solidFill>
                      <a:miter lim="400000"/>
                    </a:lnR>
                    <a:lnT w="12700">
                      <a:solidFill>
                        <a:srgbClr val="606060"/>
                      </a:solidFill>
                      <a:miter lim="400000"/>
                    </a:lnT>
                    <a:lnB w="12700">
                      <a:solidFill>
                        <a:srgbClr val="606060"/>
                      </a:solidFill>
                      <a:miter lim="400000"/>
                    </a:lnB>
                    <a:solidFill>
                      <a:schemeClr val="accent1">
                        <a:satOff val="-3355"/>
                        <a:lumOff val="26614"/>
                        <a:alpha val="23000"/>
                      </a:schemeClr>
                    </a:solidFill>
                  </a:tcPr>
                </a:tc>
                <a:extLst>
                  <a:ext uri="{0D108BD9-81ED-4DB2-BD59-A6C34878D82A}">
                    <a16:rowId xmlns:a16="http://schemas.microsoft.com/office/drawing/2014/main" val="10003"/>
                  </a:ext>
                </a:extLst>
              </a:tr>
              <a:tr h="919712">
                <a:tc>
                  <a:txBody>
                    <a:bodyPr/>
                    <a:lstStyle/>
                    <a:p>
                      <a:pPr defTabSz="914400">
                        <a:defRPr sz="1800"/>
                      </a:pPr>
                      <a:r>
                        <a:rPr sz="4800">
                          <a:latin typeface="Gill Sans"/>
                          <a:ea typeface="Gill Sans"/>
                          <a:cs typeface="Gill Sans"/>
                          <a:sym typeface="Gill Sans"/>
                        </a:rPr>
                        <a:t>≥ 4 slow requests</a:t>
                      </a:r>
                    </a:p>
                  </a:txBody>
                  <a:tcPr marL="50800" marR="50800" marT="50800" marB="50800" anchor="ctr" horzOverflow="overflow">
                    <a:lnR w="12700">
                      <a:solidFill>
                        <a:srgbClr val="606060"/>
                      </a:solidFill>
                      <a:miter lim="400000"/>
                    </a:lnR>
                    <a:lnT w="12700">
                      <a:solidFill>
                        <a:srgbClr val="606060"/>
                      </a:solidFill>
                      <a:miter lim="400000"/>
                    </a:lnT>
                    <a:lnB w="12700">
                      <a:solidFill>
                        <a:srgbClr val="606060"/>
                      </a:solidFill>
                      <a:miter lim="400000"/>
                    </a:lnB>
                    <a:solidFill>
                      <a:schemeClr val="accent1">
                        <a:satOff val="-3355"/>
                        <a:lumOff val="26614"/>
                        <a:alpha val="23000"/>
                      </a:schemeClr>
                    </a:solidFill>
                  </a:tcPr>
                </a:tc>
                <a:tc>
                  <a:txBody>
                    <a:bodyPr/>
                    <a:lstStyle/>
                    <a:p>
                      <a:pPr defTabSz="914400">
                        <a:defRPr sz="1800"/>
                      </a:pPr>
                      <a:r>
                        <a:rPr sz="4800">
                          <a:latin typeface="Gill Sans"/>
                          <a:ea typeface="Gill Sans"/>
                          <a:cs typeface="Gill Sans"/>
                          <a:sym typeface="Gill Sans"/>
                        </a:rPr>
                        <a:t>0.02</a:t>
                      </a:r>
                    </a:p>
                  </a:txBody>
                  <a:tcPr marL="50800" marR="50800" marT="50800" marB="50800" anchor="ctr" horzOverflow="overflow">
                    <a:lnL w="12700">
                      <a:solidFill>
                        <a:srgbClr val="606060"/>
                      </a:solidFill>
                      <a:miter lim="400000"/>
                    </a:lnL>
                    <a:lnR w="12700">
                      <a:solidFill>
                        <a:srgbClr val="606060"/>
                      </a:solidFill>
                      <a:miter lim="400000"/>
                    </a:lnR>
                    <a:lnT w="12700">
                      <a:solidFill>
                        <a:srgbClr val="606060"/>
                      </a:solidFill>
                      <a:miter lim="400000"/>
                    </a:lnT>
                    <a:lnB w="12700">
                      <a:solidFill>
                        <a:srgbClr val="606060"/>
                      </a:solidFill>
                      <a:miter lim="400000"/>
                    </a:lnB>
                    <a:solidFill>
                      <a:schemeClr val="accent1">
                        <a:satOff val="-3355"/>
                        <a:lumOff val="26614"/>
                        <a:alpha val="23000"/>
                      </a:schemeClr>
                    </a:solidFill>
                  </a:tcPr>
                </a:tc>
                <a:extLst>
                  <a:ext uri="{0D108BD9-81ED-4DB2-BD59-A6C34878D82A}">
                    <a16:rowId xmlns:a16="http://schemas.microsoft.com/office/drawing/2014/main" val="10004"/>
                  </a:ext>
                </a:extLst>
              </a:tr>
              <a:tr h="919712">
                <a:tc>
                  <a:txBody>
                    <a:bodyPr/>
                    <a:lstStyle/>
                    <a:p>
                      <a:pPr defTabSz="914400">
                        <a:defRPr sz="1800"/>
                      </a:pPr>
                      <a:r>
                        <a:rPr sz="4800">
                          <a:latin typeface="Gill Sans"/>
                          <a:ea typeface="Gill Sans"/>
                          <a:cs typeface="Gill Sans"/>
                          <a:sym typeface="Gill Sans"/>
                        </a:rPr>
                        <a:t>≥ 5 slow requests</a:t>
                      </a:r>
                    </a:p>
                  </a:txBody>
                  <a:tcPr marL="50800" marR="50800" marT="50800" marB="50800" anchor="ctr" horzOverflow="overflow">
                    <a:lnR w="12700">
                      <a:solidFill>
                        <a:srgbClr val="606060"/>
                      </a:solidFill>
                      <a:miter lim="400000"/>
                    </a:lnR>
                    <a:lnT w="12700">
                      <a:solidFill>
                        <a:srgbClr val="606060"/>
                      </a:solidFill>
                      <a:miter lim="400000"/>
                    </a:lnT>
                    <a:solidFill>
                      <a:schemeClr val="accent1">
                        <a:satOff val="-3355"/>
                        <a:lumOff val="26614"/>
                        <a:alpha val="23000"/>
                      </a:schemeClr>
                    </a:solidFill>
                  </a:tcPr>
                </a:tc>
                <a:tc>
                  <a:txBody>
                    <a:bodyPr/>
                    <a:lstStyle/>
                    <a:p>
                      <a:pPr defTabSz="914400">
                        <a:defRPr sz="1800"/>
                      </a:pPr>
                      <a:r>
                        <a:rPr sz="4800">
                          <a:latin typeface="Gill Sans"/>
                          <a:ea typeface="Gill Sans"/>
                          <a:cs typeface="Gill Sans"/>
                          <a:sym typeface="Gill Sans"/>
                        </a:rPr>
                        <a:t>0.003</a:t>
                      </a:r>
                    </a:p>
                  </a:txBody>
                  <a:tcPr marL="50800" marR="50800" marT="50800" marB="50800" anchor="ctr" horzOverflow="overflow">
                    <a:lnL w="12700">
                      <a:solidFill>
                        <a:srgbClr val="606060"/>
                      </a:solidFill>
                      <a:miter lim="400000"/>
                    </a:lnL>
                    <a:lnR w="12700">
                      <a:solidFill>
                        <a:srgbClr val="606060"/>
                      </a:solidFill>
                      <a:miter lim="400000"/>
                    </a:lnR>
                    <a:lnT w="12700">
                      <a:solidFill>
                        <a:srgbClr val="606060"/>
                      </a:solidFill>
                      <a:miter lim="400000"/>
                    </a:lnT>
                    <a:solidFill>
                      <a:schemeClr val="accent1">
                        <a:satOff val="-3355"/>
                        <a:lumOff val="26614"/>
                        <a:alpha val="23000"/>
                      </a:schemeClr>
                    </a:solidFill>
                  </a:tcPr>
                </a:tc>
                <a:extLst>
                  <a:ext uri="{0D108BD9-81ED-4DB2-BD59-A6C34878D82A}">
                    <a16:rowId xmlns:a16="http://schemas.microsoft.com/office/drawing/2014/main" val="10005"/>
                  </a:ext>
                </a:extLst>
              </a:tr>
            </a:tbl>
          </a:graphicData>
        </a:graphic>
      </p:graphicFrame>
      <p:sp>
        <p:nvSpPr>
          <p:cNvPr id="265" name="Crucial assumption: independence across requests"/>
          <p:cNvSpPr txBox="1"/>
          <p:nvPr/>
        </p:nvSpPr>
        <p:spPr>
          <a:xfrm>
            <a:off x="3216076" y="12075593"/>
            <a:ext cx="20804586"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6400" b="1">
                <a:latin typeface="Gill Sans"/>
                <a:ea typeface="Gill Sans"/>
                <a:cs typeface="Gill Sans"/>
                <a:sym typeface="Gill Sans"/>
              </a:defRPr>
            </a:pPr>
            <a:r>
              <a:t>Crucial assumption: </a:t>
            </a:r>
            <a:r>
              <a:rPr>
                <a:solidFill>
                  <a:schemeClr val="accent5"/>
                </a:solidFill>
              </a:rPr>
              <a:t>independence</a:t>
            </a:r>
            <a:r>
              <a:t> across requests</a:t>
            </a:r>
          </a:p>
        </p:txBody>
      </p:sp>
      <p:grpSp>
        <p:nvGrpSpPr>
          <p:cNvPr id="269" name="成组"/>
          <p:cNvGrpSpPr/>
          <p:nvPr/>
        </p:nvGrpSpPr>
        <p:grpSpPr>
          <a:xfrm>
            <a:off x="6446410" y="8155603"/>
            <a:ext cx="17622341" cy="3544225"/>
            <a:chOff x="-179605" y="0"/>
            <a:chExt cx="17622340" cy="3544223"/>
          </a:xfrm>
        </p:grpSpPr>
        <p:pic>
          <p:nvPicPr>
            <p:cNvPr id="266" name="矩形" descr="矩形"/>
            <p:cNvPicPr>
              <a:picLocks/>
            </p:cNvPicPr>
            <p:nvPr/>
          </p:nvPicPr>
          <p:blipFill>
            <a:blip r:embed="rId3">
              <a:extLst/>
            </a:blip>
            <a:stretch>
              <a:fillRect/>
            </a:stretch>
          </p:blipFill>
          <p:spPr>
            <a:xfrm>
              <a:off x="-179606" y="1987732"/>
              <a:ext cx="11491181" cy="1556492"/>
            </a:xfrm>
            <a:prstGeom prst="rect">
              <a:avLst/>
            </a:prstGeom>
            <a:effectLst/>
          </p:spPr>
        </p:pic>
        <p:sp>
          <p:nvSpPr>
            <p:cNvPr id="268" name="What if we replicated requests outstanding after 10ms?"/>
            <p:cNvSpPr txBox="1"/>
            <p:nvPr/>
          </p:nvSpPr>
          <p:spPr>
            <a:xfrm>
              <a:off x="11463039" y="0"/>
              <a:ext cx="5979696" cy="29683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b="1">
                  <a:solidFill>
                    <a:schemeClr val="accent5"/>
                  </a:solidFill>
                  <a:latin typeface="Gill Sans"/>
                  <a:ea typeface="Gill Sans"/>
                  <a:cs typeface="Gill Sans"/>
                  <a:sym typeface="Gill Sans"/>
                </a:defRPr>
              </a:lvl1pPr>
            </a:lstStyle>
            <a:p>
              <a:r>
                <a:t>What if we replicated requests outstanding after 10ms?</a:t>
              </a:r>
            </a:p>
          </p:txBody>
        </p:sp>
      </p:gr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1" animBg="1" advAuto="0"/>
      <p:bldP spid="269"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he costs of redundancy"/>
          <p:cNvSpPr txBox="1">
            <a:spLocks noGrp="1"/>
          </p:cNvSpPr>
          <p:nvPr>
            <p:ph type="title"/>
          </p:nvPr>
        </p:nvSpPr>
        <p:spPr>
          <a:prstGeom prst="rect">
            <a:avLst/>
          </a:prstGeom>
        </p:spPr>
        <p:txBody>
          <a:bodyPr/>
          <a:lstStyle/>
          <a:p>
            <a:r>
              <a:t>The costs of redundancy</a:t>
            </a:r>
          </a:p>
        </p:txBody>
      </p:sp>
      <p:grpSp>
        <p:nvGrpSpPr>
          <p:cNvPr id="294" name="成组"/>
          <p:cNvGrpSpPr/>
          <p:nvPr/>
        </p:nvGrpSpPr>
        <p:grpSpPr>
          <a:xfrm>
            <a:off x="5909588" y="5924814"/>
            <a:ext cx="10729025" cy="800101"/>
            <a:chOff x="0" y="0"/>
            <a:chExt cx="10729023" cy="800100"/>
          </a:xfrm>
        </p:grpSpPr>
        <p:sp>
          <p:nvSpPr>
            <p:cNvPr id="292" name="Additional network traffic for requests"/>
            <p:cNvSpPr txBox="1"/>
            <p:nvPr/>
          </p:nvSpPr>
          <p:spPr>
            <a:xfrm>
              <a:off x="1062589" y="0"/>
              <a:ext cx="966643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t>Additional network traffic for requests</a:t>
              </a:r>
            </a:p>
          </p:txBody>
        </p:sp>
        <p:sp>
          <p:nvSpPr>
            <p:cNvPr id="293" name="2"/>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grpSp>
        <p:nvGrpSpPr>
          <p:cNvPr id="297" name="成组"/>
          <p:cNvGrpSpPr/>
          <p:nvPr/>
        </p:nvGrpSpPr>
        <p:grpSpPr>
          <a:xfrm>
            <a:off x="5909589" y="7234526"/>
            <a:ext cx="11166300" cy="800101"/>
            <a:chOff x="0" y="0"/>
            <a:chExt cx="11204093" cy="800100"/>
          </a:xfrm>
        </p:grpSpPr>
        <p:sp>
          <p:nvSpPr>
            <p:cNvPr id="295" name="Higher server load from additional work"/>
            <p:cNvSpPr txBox="1"/>
            <p:nvPr/>
          </p:nvSpPr>
          <p:spPr>
            <a:xfrm>
              <a:off x="1062589" y="0"/>
              <a:ext cx="101415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Higher server load from additional work</a:t>
              </a:r>
            </a:p>
          </p:txBody>
        </p:sp>
        <p:sp>
          <p:nvSpPr>
            <p:cNvPr id="296" name="3"/>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grpSp>
        <p:nvGrpSpPr>
          <p:cNvPr id="300" name="成组"/>
          <p:cNvGrpSpPr/>
          <p:nvPr/>
        </p:nvGrpSpPr>
        <p:grpSpPr>
          <a:xfrm>
            <a:off x="5909587" y="4615102"/>
            <a:ext cx="12633593" cy="800101"/>
            <a:chOff x="0" y="0"/>
            <a:chExt cx="12564822" cy="800100"/>
          </a:xfrm>
        </p:grpSpPr>
        <p:sp>
          <p:nvSpPr>
            <p:cNvPr id="298" name="Client-side cost of making redundant requests"/>
            <p:cNvSpPr txBox="1"/>
            <p:nvPr/>
          </p:nvSpPr>
          <p:spPr>
            <a:xfrm>
              <a:off x="1062589" y="0"/>
              <a:ext cx="11502234"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Client-side cost of making redundant requests</a:t>
              </a:r>
            </a:p>
          </p:txBody>
        </p:sp>
        <p:sp>
          <p:nvSpPr>
            <p:cNvPr id="299"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sp>
        <p:nvSpPr>
          <p:cNvPr id="301" name="The costs are often low, and worth incurring"/>
          <p:cNvSpPr txBox="1"/>
          <p:nvPr/>
        </p:nvSpPr>
        <p:spPr>
          <a:xfrm>
            <a:off x="4204096" y="9866650"/>
            <a:ext cx="18433258"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6400" b="1">
                <a:solidFill>
                  <a:schemeClr val="accent5"/>
                </a:solidFill>
                <a:latin typeface="Gill Sans"/>
                <a:ea typeface="Gill Sans"/>
                <a:cs typeface="Gill Sans"/>
                <a:sym typeface="Gill Sans"/>
              </a:defRPr>
            </a:lvl1pPr>
          </a:lstStyle>
          <a:p>
            <a:r>
              <a:t>The costs are often low, and worth incurring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A few examples in this lesson …"/>
          <p:cNvSpPr txBox="1">
            <a:spLocks noGrp="1"/>
          </p:cNvSpPr>
          <p:nvPr>
            <p:ph type="title"/>
          </p:nvPr>
        </p:nvSpPr>
        <p:spPr>
          <a:prstGeom prst="rect">
            <a:avLst/>
          </a:prstGeom>
        </p:spPr>
        <p:txBody>
          <a:bodyPr/>
          <a:lstStyle/>
          <a:p>
            <a:r>
              <a:t>A few examples in this lesson …</a:t>
            </a:r>
          </a:p>
        </p:txBody>
      </p:sp>
      <p:grpSp>
        <p:nvGrpSpPr>
          <p:cNvPr id="180" name="成组"/>
          <p:cNvGrpSpPr/>
          <p:nvPr/>
        </p:nvGrpSpPr>
        <p:grpSpPr>
          <a:xfrm>
            <a:off x="6552206" y="5270548"/>
            <a:ext cx="11416817" cy="800101"/>
            <a:chOff x="0" y="0"/>
            <a:chExt cx="11279585" cy="800100"/>
          </a:xfrm>
        </p:grpSpPr>
        <p:sp>
          <p:nvSpPr>
            <p:cNvPr id="178" name="Redundant requests to lower tail latency"/>
            <p:cNvSpPr txBox="1"/>
            <p:nvPr/>
          </p:nvSpPr>
          <p:spPr>
            <a:xfrm>
              <a:off x="1138081" y="0"/>
              <a:ext cx="101415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Redundant requests to lower tail latency</a:t>
              </a:r>
            </a:p>
          </p:txBody>
        </p:sp>
        <p:sp>
          <p:nvSpPr>
            <p:cNvPr id="179"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183" name="成组"/>
          <p:cNvGrpSpPr/>
          <p:nvPr/>
        </p:nvGrpSpPr>
        <p:grpSpPr>
          <a:xfrm>
            <a:off x="6552207" y="6695838"/>
            <a:ext cx="11416817" cy="841256"/>
            <a:chOff x="0" y="-20577"/>
            <a:chExt cx="11102799" cy="841255"/>
          </a:xfrm>
        </p:grpSpPr>
        <p:sp>
          <p:nvSpPr>
            <p:cNvPr id="181" name="Application layer handling of TCP incast"/>
            <p:cNvSpPr txBox="1"/>
            <p:nvPr/>
          </p:nvSpPr>
          <p:spPr>
            <a:xfrm>
              <a:off x="1013114" y="-20577"/>
              <a:ext cx="10089685" cy="841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rPr b="1" dirty="0">
                  <a:solidFill>
                    <a:srgbClr val="FF0000"/>
                  </a:solidFill>
                </a:rPr>
                <a:t>Application layer handling of TCP </a:t>
              </a:r>
              <a:r>
                <a:rPr b="1" dirty="0" err="1">
                  <a:solidFill>
                    <a:srgbClr val="FF0000"/>
                  </a:solidFill>
                </a:rPr>
                <a:t>incast</a:t>
              </a:r>
              <a:endParaRPr b="1" dirty="0">
                <a:solidFill>
                  <a:srgbClr val="FF0000"/>
                </a:solidFill>
              </a:endParaRPr>
            </a:p>
          </p:txBody>
        </p:sp>
        <p:sp>
          <p:nvSpPr>
            <p:cNvPr id="182" name="2"/>
            <p:cNvSpPr/>
            <p:nvPr/>
          </p:nvSpPr>
          <p:spPr>
            <a:xfrm>
              <a:off x="0" y="19049"/>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grpSp>
        <p:nvGrpSpPr>
          <p:cNvPr id="186" name="成组"/>
          <p:cNvGrpSpPr/>
          <p:nvPr/>
        </p:nvGrpSpPr>
        <p:grpSpPr>
          <a:xfrm>
            <a:off x="6552207" y="8162283"/>
            <a:ext cx="10258685" cy="800101"/>
            <a:chOff x="0" y="0"/>
            <a:chExt cx="10080322" cy="800100"/>
          </a:xfrm>
        </p:grpSpPr>
        <p:sp>
          <p:nvSpPr>
            <p:cNvPr id="184" name="Rate adaptation for video streaming"/>
            <p:cNvSpPr txBox="1"/>
            <p:nvPr/>
          </p:nvSpPr>
          <p:spPr>
            <a:xfrm>
              <a:off x="1142895" y="0"/>
              <a:ext cx="8937428"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rPr dirty="0"/>
                <a:t>Rate adaptation for video streaming</a:t>
              </a:r>
            </a:p>
          </p:txBody>
        </p:sp>
        <p:sp>
          <p:nvSpPr>
            <p:cNvPr id="185" name="3"/>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spTree>
    <p:extLst>
      <p:ext uri="{BB962C8B-B14F-4D97-AF65-F5344CB8AC3E}">
        <p14:creationId xmlns:p14="http://schemas.microsoft.com/office/powerpoint/2010/main" val="179407942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Dealing with TCP Incast"/>
          <p:cNvSpPr txBox="1">
            <a:spLocks noGrp="1"/>
          </p:cNvSpPr>
          <p:nvPr>
            <p:ph type="title"/>
          </p:nvPr>
        </p:nvSpPr>
        <p:spPr>
          <a:prstGeom prst="rect">
            <a:avLst/>
          </a:prstGeom>
        </p:spPr>
        <p:txBody>
          <a:bodyPr/>
          <a:lstStyle/>
          <a:p>
            <a:r>
              <a:t>Dealing with TCP Incast</a:t>
            </a:r>
          </a:p>
        </p:txBody>
      </p:sp>
      <p:pic>
        <p:nvPicPr>
          <p:cNvPr id="306" name="Screen Shot 2015-08-23 at 10.30.32 PM.png" descr="Screen Shot 2015-08-23 at 10.30.32 PM.png"/>
          <p:cNvPicPr>
            <a:picLocks noChangeAspect="1"/>
          </p:cNvPicPr>
          <p:nvPr/>
        </p:nvPicPr>
        <p:blipFill>
          <a:blip r:embed="rId3">
            <a:extLst/>
          </a:blip>
          <a:stretch>
            <a:fillRect/>
          </a:stretch>
        </p:blipFill>
        <p:spPr>
          <a:xfrm rot="21360000">
            <a:off x="1698600" y="3670083"/>
            <a:ext cx="11255441" cy="6575287"/>
          </a:xfrm>
          <a:prstGeom prst="rect">
            <a:avLst/>
          </a:prstGeom>
          <a:ln w="12700">
            <a:miter lim="400000"/>
          </a:ln>
          <a:effectLst>
            <a:outerShdw blurRad="190500" dist="165100" dir="5400000" rotWithShape="0">
              <a:srgbClr val="000000"/>
            </a:outerShdw>
          </a:effectLst>
        </p:spPr>
      </p:pic>
      <p:pic>
        <p:nvPicPr>
          <p:cNvPr id="307" name="Screen Shot 2015-08-23 at 10.32.20 PM.png" descr="Screen Shot 2015-08-23 at 10.32.20 PM.png"/>
          <p:cNvPicPr>
            <a:picLocks noChangeAspect="1"/>
          </p:cNvPicPr>
          <p:nvPr/>
        </p:nvPicPr>
        <p:blipFill>
          <a:blip r:embed="rId4">
            <a:extLst/>
          </a:blip>
          <a:stretch>
            <a:fillRect/>
          </a:stretch>
        </p:blipFill>
        <p:spPr>
          <a:xfrm rot="21360000">
            <a:off x="12304241" y="4966818"/>
            <a:ext cx="10362871" cy="7068438"/>
          </a:xfrm>
          <a:prstGeom prst="rect">
            <a:avLst/>
          </a:prstGeom>
          <a:ln w="12700">
            <a:miter lim="400000"/>
          </a:ln>
          <a:effectLst>
            <a:outerShdw blurRad="190500" dist="165100" dir="5400000" rotWithShape="0">
              <a:srgbClr val="000000"/>
            </a:outerShdw>
          </a:effectLst>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Limit the size of individual responses…"/>
          <p:cNvSpPr txBox="1">
            <a:spLocks noGrp="1"/>
          </p:cNvSpPr>
          <p:nvPr>
            <p:ph type="body" sz="quarter" idx="1"/>
          </p:nvPr>
        </p:nvSpPr>
        <p:spPr>
          <a:xfrm>
            <a:off x="4660117" y="4683954"/>
            <a:ext cx="16115902" cy="3704043"/>
          </a:xfrm>
          <a:prstGeom prst="rect">
            <a:avLst/>
          </a:prstGeom>
        </p:spPr>
        <p:txBody>
          <a:bodyPr/>
          <a:lstStyle/>
          <a:p>
            <a:pPr marL="1016000" indent="-1016000">
              <a:buSzPct val="150000"/>
              <a:buChar char="•"/>
            </a:pPr>
            <a:r>
              <a:rPr dirty="0"/>
              <a:t>Limit the size of individual responses</a:t>
            </a:r>
          </a:p>
          <a:p>
            <a:pPr marL="1016000" indent="-1016000">
              <a:buSzPct val="150000"/>
              <a:buChar char="•"/>
            </a:pPr>
            <a:r>
              <a:rPr dirty="0"/>
              <a:t>Ignore a late response from a worker</a:t>
            </a:r>
          </a:p>
          <a:p>
            <a:pPr marL="1016000" indent="-1016000">
              <a:buSzPct val="150000"/>
              <a:buChar char="•"/>
            </a:pPr>
            <a:r>
              <a:rPr dirty="0"/>
              <a:t>Deliberately space out requests and responses</a:t>
            </a:r>
          </a:p>
        </p:txBody>
      </p:sp>
      <p:sp>
        <p:nvSpPr>
          <p:cNvPr id="312" name="Dealing with TCP Incast"/>
          <p:cNvSpPr txBox="1">
            <a:spLocks noGrp="1"/>
          </p:cNvSpPr>
          <p:nvPr>
            <p:ph type="title"/>
          </p:nvPr>
        </p:nvSpPr>
        <p:spPr>
          <a:prstGeom prst="rect">
            <a:avLst/>
          </a:prstGeom>
        </p:spPr>
        <p:txBody>
          <a:bodyPr/>
          <a:lstStyle/>
          <a:p>
            <a:r>
              <a:t>Dealing with TCP Incast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C9F8AAF-DB02-48B4-8E86-EDA0F2244EE7}"/>
              </a:ext>
            </a:extLst>
          </p:cNvPr>
          <p:cNvPicPr>
            <a:picLocks noChangeAspect="1"/>
          </p:cNvPicPr>
          <p:nvPr/>
        </p:nvPicPr>
        <p:blipFill>
          <a:blip r:embed="rId3"/>
          <a:stretch>
            <a:fillRect/>
          </a:stretch>
        </p:blipFill>
        <p:spPr>
          <a:xfrm>
            <a:off x="1235149" y="1913128"/>
            <a:ext cx="19051772" cy="10233425"/>
          </a:xfrm>
          <a:prstGeom prst="rect">
            <a:avLst/>
          </a:prstGeom>
        </p:spPr>
      </p:pic>
      <p:sp>
        <p:nvSpPr>
          <p:cNvPr id="316" name="Spacing out requests / responses"/>
          <p:cNvSpPr txBox="1">
            <a:spLocks noGrp="1"/>
          </p:cNvSpPr>
          <p:nvPr>
            <p:ph type="title"/>
          </p:nvPr>
        </p:nvSpPr>
        <p:spPr>
          <a:prstGeom prst="rect">
            <a:avLst/>
          </a:prstGeom>
        </p:spPr>
        <p:txBody>
          <a:bodyPr/>
          <a:lstStyle/>
          <a:p>
            <a:r>
              <a:t>Spacing out requests / responses </a:t>
            </a:r>
          </a:p>
        </p:txBody>
      </p:sp>
      <p:grpSp>
        <p:nvGrpSpPr>
          <p:cNvPr id="328" name="成组"/>
          <p:cNvGrpSpPr/>
          <p:nvPr/>
        </p:nvGrpSpPr>
        <p:grpSpPr>
          <a:xfrm>
            <a:off x="15231659" y="10393696"/>
            <a:ext cx="5606889" cy="2818352"/>
            <a:chOff x="0" y="0"/>
            <a:chExt cx="5606887" cy="2818351"/>
          </a:xfrm>
        </p:grpSpPr>
        <p:sp>
          <p:nvSpPr>
            <p:cNvPr id="326" name="成组"/>
            <p:cNvSpPr txBox="1"/>
            <p:nvPr/>
          </p:nvSpPr>
          <p:spPr>
            <a:xfrm>
              <a:off x="592745" y="921098"/>
              <a:ext cx="5014143" cy="189725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b="1">
                  <a:solidFill>
                    <a:schemeClr val="accent5"/>
                  </a:solidFill>
                  <a:latin typeface="Gill Sans"/>
                  <a:ea typeface="Gill Sans"/>
                  <a:cs typeface="Gill Sans"/>
                  <a:sym typeface="Gill Sans"/>
                </a:defRPr>
              </a:lvl1pPr>
            </a:lstStyle>
            <a:p>
              <a:r>
                <a:rPr dirty="0"/>
                <a:t>After “request jittering” is turned off</a:t>
              </a:r>
            </a:p>
          </p:txBody>
        </p:sp>
        <p:sp>
          <p:nvSpPr>
            <p:cNvPr id="327" name="线条"/>
            <p:cNvSpPr/>
            <p:nvPr/>
          </p:nvSpPr>
          <p:spPr>
            <a:xfrm>
              <a:off x="0" y="0"/>
              <a:ext cx="1134055" cy="146393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664" y="20602"/>
                    <a:pt x="15911" y="19308"/>
                    <a:pt x="13411" y="17752"/>
                  </a:cubicBezTo>
                  <a:cubicBezTo>
                    <a:pt x="6276" y="13313"/>
                    <a:pt x="1502" y="6993"/>
                    <a:pt x="0" y="0"/>
                  </a:cubicBezTo>
                </a:path>
              </a:pathLst>
            </a:custGeom>
            <a:noFill/>
            <a:ln w="114300" cap="flat">
              <a:solidFill>
                <a:schemeClr val="accent5">
                  <a:alpha val="59954"/>
                </a:schemeClr>
              </a:solidFill>
              <a:prstDash val="solid"/>
              <a:miter lim="400000"/>
              <a:tailEnd type="stealth" w="med" len="med"/>
            </a:ln>
            <a:effectLst/>
          </p:spPr>
          <p:txBody>
            <a:bodyPr wrap="square" lIns="71437" tIns="71437" rIns="71437" bIns="71437" numCol="1" anchor="ctr">
              <a:noAutofit/>
            </a:bodyPr>
            <a:lstStyle/>
            <a:p>
              <a:pPr>
                <a:defRPr sz="3200"/>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Dealing with TCP Incast"/>
          <p:cNvSpPr txBox="1">
            <a:spLocks noGrp="1"/>
          </p:cNvSpPr>
          <p:nvPr>
            <p:ph type="title"/>
          </p:nvPr>
        </p:nvSpPr>
        <p:spPr>
          <a:prstGeom prst="rect">
            <a:avLst/>
          </a:prstGeom>
        </p:spPr>
        <p:txBody>
          <a:bodyPr/>
          <a:lstStyle/>
          <a:p>
            <a:r>
              <a:t>Dealing with TCP Incast</a:t>
            </a:r>
          </a:p>
        </p:txBody>
      </p:sp>
      <p:graphicFrame>
        <p:nvGraphicFramePr>
          <p:cNvPr id="338" name="表格"/>
          <p:cNvGraphicFramePr/>
          <p:nvPr/>
        </p:nvGraphicFramePr>
        <p:xfrm>
          <a:off x="1836259" y="9034957"/>
          <a:ext cx="20724889" cy="650240"/>
        </p:xfrm>
        <a:graphic>
          <a:graphicData uri="http://schemas.openxmlformats.org/drawingml/2006/table">
            <a:tbl>
              <a:tblPr>
                <a:tableStyleId>{C7B018BB-80A7-4F77-B60F-C8B233D01FF8}</a:tableStyleId>
              </a:tblPr>
              <a:tblGrid>
                <a:gridCol w="433630">
                  <a:extLst>
                    <a:ext uri="{9D8B030D-6E8A-4147-A177-3AD203B41FA5}">
                      <a16:colId xmlns:a16="http://schemas.microsoft.com/office/drawing/2014/main" val="20000"/>
                    </a:ext>
                  </a:extLst>
                </a:gridCol>
                <a:gridCol w="433630">
                  <a:extLst>
                    <a:ext uri="{9D8B030D-6E8A-4147-A177-3AD203B41FA5}">
                      <a16:colId xmlns:a16="http://schemas.microsoft.com/office/drawing/2014/main" val="20001"/>
                    </a:ext>
                  </a:extLst>
                </a:gridCol>
                <a:gridCol w="433630">
                  <a:extLst>
                    <a:ext uri="{9D8B030D-6E8A-4147-A177-3AD203B41FA5}">
                      <a16:colId xmlns:a16="http://schemas.microsoft.com/office/drawing/2014/main" val="20002"/>
                    </a:ext>
                  </a:extLst>
                </a:gridCol>
                <a:gridCol w="433630">
                  <a:extLst>
                    <a:ext uri="{9D8B030D-6E8A-4147-A177-3AD203B41FA5}">
                      <a16:colId xmlns:a16="http://schemas.microsoft.com/office/drawing/2014/main" val="20003"/>
                    </a:ext>
                  </a:extLst>
                </a:gridCol>
                <a:gridCol w="433630">
                  <a:extLst>
                    <a:ext uri="{9D8B030D-6E8A-4147-A177-3AD203B41FA5}">
                      <a16:colId xmlns:a16="http://schemas.microsoft.com/office/drawing/2014/main" val="20004"/>
                    </a:ext>
                  </a:extLst>
                </a:gridCol>
                <a:gridCol w="433630">
                  <a:extLst>
                    <a:ext uri="{9D8B030D-6E8A-4147-A177-3AD203B41FA5}">
                      <a16:colId xmlns:a16="http://schemas.microsoft.com/office/drawing/2014/main" val="20005"/>
                    </a:ext>
                  </a:extLst>
                </a:gridCol>
                <a:gridCol w="433630">
                  <a:extLst>
                    <a:ext uri="{9D8B030D-6E8A-4147-A177-3AD203B41FA5}">
                      <a16:colId xmlns:a16="http://schemas.microsoft.com/office/drawing/2014/main" val="20006"/>
                    </a:ext>
                  </a:extLst>
                </a:gridCol>
                <a:gridCol w="433630">
                  <a:extLst>
                    <a:ext uri="{9D8B030D-6E8A-4147-A177-3AD203B41FA5}">
                      <a16:colId xmlns:a16="http://schemas.microsoft.com/office/drawing/2014/main" val="20007"/>
                    </a:ext>
                  </a:extLst>
                </a:gridCol>
                <a:gridCol w="433630">
                  <a:extLst>
                    <a:ext uri="{9D8B030D-6E8A-4147-A177-3AD203B41FA5}">
                      <a16:colId xmlns:a16="http://schemas.microsoft.com/office/drawing/2014/main" val="20008"/>
                    </a:ext>
                  </a:extLst>
                </a:gridCol>
                <a:gridCol w="433630">
                  <a:extLst>
                    <a:ext uri="{9D8B030D-6E8A-4147-A177-3AD203B41FA5}">
                      <a16:colId xmlns:a16="http://schemas.microsoft.com/office/drawing/2014/main" val="20009"/>
                    </a:ext>
                  </a:extLst>
                </a:gridCol>
                <a:gridCol w="433630">
                  <a:extLst>
                    <a:ext uri="{9D8B030D-6E8A-4147-A177-3AD203B41FA5}">
                      <a16:colId xmlns:a16="http://schemas.microsoft.com/office/drawing/2014/main" val="20010"/>
                    </a:ext>
                  </a:extLst>
                </a:gridCol>
                <a:gridCol w="433630">
                  <a:extLst>
                    <a:ext uri="{9D8B030D-6E8A-4147-A177-3AD203B41FA5}">
                      <a16:colId xmlns:a16="http://schemas.microsoft.com/office/drawing/2014/main" val="20011"/>
                    </a:ext>
                  </a:extLst>
                </a:gridCol>
                <a:gridCol w="433630">
                  <a:extLst>
                    <a:ext uri="{9D8B030D-6E8A-4147-A177-3AD203B41FA5}">
                      <a16:colId xmlns:a16="http://schemas.microsoft.com/office/drawing/2014/main" val="20012"/>
                    </a:ext>
                  </a:extLst>
                </a:gridCol>
                <a:gridCol w="433630">
                  <a:extLst>
                    <a:ext uri="{9D8B030D-6E8A-4147-A177-3AD203B41FA5}">
                      <a16:colId xmlns:a16="http://schemas.microsoft.com/office/drawing/2014/main" val="20013"/>
                    </a:ext>
                  </a:extLst>
                </a:gridCol>
                <a:gridCol w="433630">
                  <a:extLst>
                    <a:ext uri="{9D8B030D-6E8A-4147-A177-3AD203B41FA5}">
                      <a16:colId xmlns:a16="http://schemas.microsoft.com/office/drawing/2014/main" val="20014"/>
                    </a:ext>
                  </a:extLst>
                </a:gridCol>
                <a:gridCol w="433630">
                  <a:extLst>
                    <a:ext uri="{9D8B030D-6E8A-4147-A177-3AD203B41FA5}">
                      <a16:colId xmlns:a16="http://schemas.microsoft.com/office/drawing/2014/main" val="20015"/>
                    </a:ext>
                  </a:extLst>
                </a:gridCol>
                <a:gridCol w="433630">
                  <a:extLst>
                    <a:ext uri="{9D8B030D-6E8A-4147-A177-3AD203B41FA5}">
                      <a16:colId xmlns:a16="http://schemas.microsoft.com/office/drawing/2014/main" val="20016"/>
                    </a:ext>
                  </a:extLst>
                </a:gridCol>
                <a:gridCol w="433630">
                  <a:extLst>
                    <a:ext uri="{9D8B030D-6E8A-4147-A177-3AD203B41FA5}">
                      <a16:colId xmlns:a16="http://schemas.microsoft.com/office/drawing/2014/main" val="20017"/>
                    </a:ext>
                  </a:extLst>
                </a:gridCol>
                <a:gridCol w="433630">
                  <a:extLst>
                    <a:ext uri="{9D8B030D-6E8A-4147-A177-3AD203B41FA5}">
                      <a16:colId xmlns:a16="http://schemas.microsoft.com/office/drawing/2014/main" val="20018"/>
                    </a:ext>
                  </a:extLst>
                </a:gridCol>
                <a:gridCol w="409539">
                  <a:extLst>
                    <a:ext uri="{9D8B030D-6E8A-4147-A177-3AD203B41FA5}">
                      <a16:colId xmlns:a16="http://schemas.microsoft.com/office/drawing/2014/main" val="20019"/>
                    </a:ext>
                  </a:extLst>
                </a:gridCol>
                <a:gridCol w="402546">
                  <a:extLst>
                    <a:ext uri="{9D8B030D-6E8A-4147-A177-3AD203B41FA5}">
                      <a16:colId xmlns:a16="http://schemas.microsoft.com/office/drawing/2014/main" val="20020"/>
                    </a:ext>
                  </a:extLst>
                </a:gridCol>
                <a:gridCol w="402546">
                  <a:extLst>
                    <a:ext uri="{9D8B030D-6E8A-4147-A177-3AD203B41FA5}">
                      <a16:colId xmlns:a16="http://schemas.microsoft.com/office/drawing/2014/main" val="20021"/>
                    </a:ext>
                  </a:extLst>
                </a:gridCol>
                <a:gridCol w="402546">
                  <a:extLst>
                    <a:ext uri="{9D8B030D-6E8A-4147-A177-3AD203B41FA5}">
                      <a16:colId xmlns:a16="http://schemas.microsoft.com/office/drawing/2014/main" val="20022"/>
                    </a:ext>
                  </a:extLst>
                </a:gridCol>
                <a:gridCol w="402546">
                  <a:extLst>
                    <a:ext uri="{9D8B030D-6E8A-4147-A177-3AD203B41FA5}">
                      <a16:colId xmlns:a16="http://schemas.microsoft.com/office/drawing/2014/main" val="20023"/>
                    </a:ext>
                  </a:extLst>
                </a:gridCol>
                <a:gridCol w="402546">
                  <a:extLst>
                    <a:ext uri="{9D8B030D-6E8A-4147-A177-3AD203B41FA5}">
                      <a16:colId xmlns:a16="http://schemas.microsoft.com/office/drawing/2014/main" val="20024"/>
                    </a:ext>
                  </a:extLst>
                </a:gridCol>
                <a:gridCol w="402546">
                  <a:extLst>
                    <a:ext uri="{9D8B030D-6E8A-4147-A177-3AD203B41FA5}">
                      <a16:colId xmlns:a16="http://schemas.microsoft.com/office/drawing/2014/main" val="20025"/>
                    </a:ext>
                  </a:extLst>
                </a:gridCol>
                <a:gridCol w="402546">
                  <a:extLst>
                    <a:ext uri="{9D8B030D-6E8A-4147-A177-3AD203B41FA5}">
                      <a16:colId xmlns:a16="http://schemas.microsoft.com/office/drawing/2014/main" val="20026"/>
                    </a:ext>
                  </a:extLst>
                </a:gridCol>
                <a:gridCol w="402546">
                  <a:extLst>
                    <a:ext uri="{9D8B030D-6E8A-4147-A177-3AD203B41FA5}">
                      <a16:colId xmlns:a16="http://schemas.microsoft.com/office/drawing/2014/main" val="20027"/>
                    </a:ext>
                  </a:extLst>
                </a:gridCol>
                <a:gridCol w="402546">
                  <a:extLst>
                    <a:ext uri="{9D8B030D-6E8A-4147-A177-3AD203B41FA5}">
                      <a16:colId xmlns:a16="http://schemas.microsoft.com/office/drawing/2014/main" val="20028"/>
                    </a:ext>
                  </a:extLst>
                </a:gridCol>
                <a:gridCol w="402546">
                  <a:extLst>
                    <a:ext uri="{9D8B030D-6E8A-4147-A177-3AD203B41FA5}">
                      <a16:colId xmlns:a16="http://schemas.microsoft.com/office/drawing/2014/main" val="20029"/>
                    </a:ext>
                  </a:extLst>
                </a:gridCol>
                <a:gridCol w="402546">
                  <a:extLst>
                    <a:ext uri="{9D8B030D-6E8A-4147-A177-3AD203B41FA5}">
                      <a16:colId xmlns:a16="http://schemas.microsoft.com/office/drawing/2014/main" val="20030"/>
                    </a:ext>
                  </a:extLst>
                </a:gridCol>
                <a:gridCol w="402546">
                  <a:extLst>
                    <a:ext uri="{9D8B030D-6E8A-4147-A177-3AD203B41FA5}">
                      <a16:colId xmlns:a16="http://schemas.microsoft.com/office/drawing/2014/main" val="20031"/>
                    </a:ext>
                  </a:extLst>
                </a:gridCol>
                <a:gridCol w="402546">
                  <a:extLst>
                    <a:ext uri="{9D8B030D-6E8A-4147-A177-3AD203B41FA5}">
                      <a16:colId xmlns:a16="http://schemas.microsoft.com/office/drawing/2014/main" val="20032"/>
                    </a:ext>
                  </a:extLst>
                </a:gridCol>
                <a:gridCol w="402546">
                  <a:extLst>
                    <a:ext uri="{9D8B030D-6E8A-4147-A177-3AD203B41FA5}">
                      <a16:colId xmlns:a16="http://schemas.microsoft.com/office/drawing/2014/main" val="20033"/>
                    </a:ext>
                  </a:extLst>
                </a:gridCol>
                <a:gridCol w="402546">
                  <a:extLst>
                    <a:ext uri="{9D8B030D-6E8A-4147-A177-3AD203B41FA5}">
                      <a16:colId xmlns:a16="http://schemas.microsoft.com/office/drawing/2014/main" val="20034"/>
                    </a:ext>
                  </a:extLst>
                </a:gridCol>
                <a:gridCol w="402546">
                  <a:extLst>
                    <a:ext uri="{9D8B030D-6E8A-4147-A177-3AD203B41FA5}">
                      <a16:colId xmlns:a16="http://schemas.microsoft.com/office/drawing/2014/main" val="20035"/>
                    </a:ext>
                  </a:extLst>
                </a:gridCol>
                <a:gridCol w="402546">
                  <a:extLst>
                    <a:ext uri="{9D8B030D-6E8A-4147-A177-3AD203B41FA5}">
                      <a16:colId xmlns:a16="http://schemas.microsoft.com/office/drawing/2014/main" val="20036"/>
                    </a:ext>
                  </a:extLst>
                </a:gridCol>
                <a:gridCol w="402546">
                  <a:extLst>
                    <a:ext uri="{9D8B030D-6E8A-4147-A177-3AD203B41FA5}">
                      <a16:colId xmlns:a16="http://schemas.microsoft.com/office/drawing/2014/main" val="20037"/>
                    </a:ext>
                  </a:extLst>
                </a:gridCol>
                <a:gridCol w="402546">
                  <a:extLst>
                    <a:ext uri="{9D8B030D-6E8A-4147-A177-3AD203B41FA5}">
                      <a16:colId xmlns:a16="http://schemas.microsoft.com/office/drawing/2014/main" val="20038"/>
                    </a:ext>
                  </a:extLst>
                </a:gridCol>
                <a:gridCol w="402546">
                  <a:extLst>
                    <a:ext uri="{9D8B030D-6E8A-4147-A177-3AD203B41FA5}">
                      <a16:colId xmlns:a16="http://schemas.microsoft.com/office/drawing/2014/main" val="20039"/>
                    </a:ext>
                  </a:extLst>
                </a:gridCol>
                <a:gridCol w="402546">
                  <a:extLst>
                    <a:ext uri="{9D8B030D-6E8A-4147-A177-3AD203B41FA5}">
                      <a16:colId xmlns:a16="http://schemas.microsoft.com/office/drawing/2014/main" val="20040"/>
                    </a:ext>
                  </a:extLst>
                </a:gridCol>
                <a:gridCol w="402546">
                  <a:extLst>
                    <a:ext uri="{9D8B030D-6E8A-4147-A177-3AD203B41FA5}">
                      <a16:colId xmlns:a16="http://schemas.microsoft.com/office/drawing/2014/main" val="20041"/>
                    </a:ext>
                  </a:extLst>
                </a:gridCol>
                <a:gridCol w="402546">
                  <a:extLst>
                    <a:ext uri="{9D8B030D-6E8A-4147-A177-3AD203B41FA5}">
                      <a16:colId xmlns:a16="http://schemas.microsoft.com/office/drawing/2014/main" val="20042"/>
                    </a:ext>
                  </a:extLst>
                </a:gridCol>
                <a:gridCol w="402546">
                  <a:extLst>
                    <a:ext uri="{9D8B030D-6E8A-4147-A177-3AD203B41FA5}">
                      <a16:colId xmlns:a16="http://schemas.microsoft.com/office/drawing/2014/main" val="20043"/>
                    </a:ext>
                  </a:extLst>
                </a:gridCol>
                <a:gridCol w="402546">
                  <a:extLst>
                    <a:ext uri="{9D8B030D-6E8A-4147-A177-3AD203B41FA5}">
                      <a16:colId xmlns:a16="http://schemas.microsoft.com/office/drawing/2014/main" val="20044"/>
                    </a:ext>
                  </a:extLst>
                </a:gridCol>
                <a:gridCol w="402546">
                  <a:extLst>
                    <a:ext uri="{9D8B030D-6E8A-4147-A177-3AD203B41FA5}">
                      <a16:colId xmlns:a16="http://schemas.microsoft.com/office/drawing/2014/main" val="20045"/>
                    </a:ext>
                  </a:extLst>
                </a:gridCol>
                <a:gridCol w="402546">
                  <a:extLst>
                    <a:ext uri="{9D8B030D-6E8A-4147-A177-3AD203B41FA5}">
                      <a16:colId xmlns:a16="http://schemas.microsoft.com/office/drawing/2014/main" val="20046"/>
                    </a:ext>
                  </a:extLst>
                </a:gridCol>
                <a:gridCol w="402546">
                  <a:extLst>
                    <a:ext uri="{9D8B030D-6E8A-4147-A177-3AD203B41FA5}">
                      <a16:colId xmlns:a16="http://schemas.microsoft.com/office/drawing/2014/main" val="20047"/>
                    </a:ext>
                  </a:extLst>
                </a:gridCol>
                <a:gridCol w="402546">
                  <a:extLst>
                    <a:ext uri="{9D8B030D-6E8A-4147-A177-3AD203B41FA5}">
                      <a16:colId xmlns:a16="http://schemas.microsoft.com/office/drawing/2014/main" val="20048"/>
                    </a:ext>
                  </a:extLst>
                </a:gridCol>
                <a:gridCol w="402546">
                  <a:extLst>
                    <a:ext uri="{9D8B030D-6E8A-4147-A177-3AD203B41FA5}">
                      <a16:colId xmlns:a16="http://schemas.microsoft.com/office/drawing/2014/main" val="20049"/>
                    </a:ext>
                  </a:extLst>
                </a:gridCol>
              </a:tblGrid>
              <a:tr h="515077">
                <a:tc>
                  <a:txBody>
                    <a:bodyPr/>
                    <a:lstStyle/>
                    <a:p>
                      <a:pPr defTabSz="914400">
                        <a:defRPr sz="3600"/>
                      </a:pPr>
                      <a:endParaRPr/>
                    </a:p>
                  </a:txBody>
                  <a:tcPr marL="50800" marR="50800" marT="50800" marB="50800" anchor="ctr" horzOverflow="overflow">
                    <a:lnL w="0">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tc>
                  <a:txBody>
                    <a:bodyPr/>
                    <a:lstStyle/>
                    <a:p>
                      <a:pPr defTabSz="914400">
                        <a:defRPr sz="3600"/>
                      </a:pPr>
                      <a:endParaRPr/>
                    </a:p>
                  </a:txBody>
                  <a:tcPr marL="50800" marR="50800" marT="50800" marB="50800" anchor="ctr" horzOverflow="overflow">
                    <a:lnL w="38100">
                      <a:solidFill>
                        <a:srgbClr val="000000"/>
                      </a:solidFill>
                      <a:miter lim="400000"/>
                    </a:lnL>
                    <a:lnR w="0">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bl>
          </a:graphicData>
        </a:graphic>
      </p:graphicFrame>
      <p:sp>
        <p:nvSpPr>
          <p:cNvPr id="339" name="矩形"/>
          <p:cNvSpPr/>
          <p:nvPr/>
        </p:nvSpPr>
        <p:spPr>
          <a:xfrm>
            <a:off x="1822819" y="8885556"/>
            <a:ext cx="5195599" cy="817048"/>
          </a:xfrm>
          <a:prstGeom prst="rect">
            <a:avLst/>
          </a:prstGeom>
          <a:solidFill>
            <a:schemeClr val="accent1">
              <a:alpha val="47391"/>
            </a:schemeClr>
          </a:solidFill>
          <a:ln w="12700">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340" name="Outstanding requests"/>
          <p:cNvSpPr txBox="1"/>
          <p:nvPr/>
        </p:nvSpPr>
        <p:spPr>
          <a:xfrm>
            <a:off x="2723918" y="9779140"/>
            <a:ext cx="3393401" cy="138261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4000">
                <a:solidFill>
                  <a:schemeClr val="accent1"/>
                </a:solidFill>
                <a:latin typeface="Gill Sans"/>
                <a:ea typeface="Gill Sans"/>
                <a:cs typeface="Gill Sans"/>
                <a:sym typeface="Gill Sans"/>
              </a:defRPr>
            </a:lvl1pPr>
          </a:lstStyle>
          <a:p>
            <a:r>
              <a:t>Outstanding requests</a:t>
            </a:r>
          </a:p>
        </p:txBody>
      </p:sp>
      <p:sp>
        <p:nvSpPr>
          <p:cNvPr id="341" name="矩形"/>
          <p:cNvSpPr/>
          <p:nvPr/>
        </p:nvSpPr>
        <p:spPr>
          <a:xfrm>
            <a:off x="9199474" y="8883973"/>
            <a:ext cx="2880503" cy="817047"/>
          </a:xfrm>
          <a:prstGeom prst="rect">
            <a:avLst/>
          </a:prstGeom>
          <a:solidFill>
            <a:schemeClr val="accent1">
              <a:alpha val="47391"/>
            </a:schemeClr>
          </a:solidFill>
          <a:ln w="12700">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aphicFrame>
        <p:nvGraphicFramePr>
          <p:cNvPr id="342" name="表格"/>
          <p:cNvGraphicFramePr/>
          <p:nvPr/>
        </p:nvGraphicFramePr>
        <p:xfrm>
          <a:off x="1840965" y="9034957"/>
          <a:ext cx="2168150" cy="650240"/>
        </p:xfrm>
        <a:graphic>
          <a:graphicData uri="http://schemas.openxmlformats.org/drawingml/2006/table">
            <a:tbl>
              <a:tblPr>
                <a:tableStyleId>{C7B018BB-80A7-4F77-B60F-C8B233D01FF8}</a:tableStyleId>
              </a:tblPr>
              <a:tblGrid>
                <a:gridCol w="433630">
                  <a:extLst>
                    <a:ext uri="{9D8B030D-6E8A-4147-A177-3AD203B41FA5}">
                      <a16:colId xmlns:a16="http://schemas.microsoft.com/office/drawing/2014/main" val="20000"/>
                    </a:ext>
                  </a:extLst>
                </a:gridCol>
                <a:gridCol w="433630">
                  <a:extLst>
                    <a:ext uri="{9D8B030D-6E8A-4147-A177-3AD203B41FA5}">
                      <a16:colId xmlns:a16="http://schemas.microsoft.com/office/drawing/2014/main" val="20001"/>
                    </a:ext>
                  </a:extLst>
                </a:gridCol>
                <a:gridCol w="433630">
                  <a:extLst>
                    <a:ext uri="{9D8B030D-6E8A-4147-A177-3AD203B41FA5}">
                      <a16:colId xmlns:a16="http://schemas.microsoft.com/office/drawing/2014/main" val="20002"/>
                    </a:ext>
                  </a:extLst>
                </a:gridCol>
                <a:gridCol w="433630">
                  <a:extLst>
                    <a:ext uri="{9D8B030D-6E8A-4147-A177-3AD203B41FA5}">
                      <a16:colId xmlns:a16="http://schemas.microsoft.com/office/drawing/2014/main" val="20003"/>
                    </a:ext>
                  </a:extLst>
                </a:gridCol>
                <a:gridCol w="433630">
                  <a:extLst>
                    <a:ext uri="{9D8B030D-6E8A-4147-A177-3AD203B41FA5}">
                      <a16:colId xmlns:a16="http://schemas.microsoft.com/office/drawing/2014/main" val="20004"/>
                    </a:ext>
                  </a:extLst>
                </a:gridCol>
              </a:tblGrid>
              <a:tr h="515077">
                <a:tc>
                  <a:txBody>
                    <a:bodyPr/>
                    <a:lstStyle/>
                    <a:p>
                      <a:pPr defTabSz="914400">
                        <a:defRPr sz="3600"/>
                      </a:pPr>
                      <a:endParaRPr/>
                    </a:p>
                  </a:txBody>
                  <a:tcPr marL="50800" marR="50800" marT="50800" marB="50800" anchor="ctr" horzOverflow="overflow">
                    <a:lnL w="0">
                      <a:miter lim="400000"/>
                    </a:lnL>
                    <a:lnR w="38100">
                      <a:solidFill>
                        <a:srgbClr val="000000"/>
                      </a:solidFill>
                      <a:miter lim="400000"/>
                    </a:lnR>
                    <a:lnT w="38100">
                      <a:solidFill>
                        <a:srgbClr val="000000"/>
                      </a:solidFill>
                      <a:miter lim="400000"/>
                    </a:lnT>
                    <a:lnB w="38100">
                      <a:solidFill>
                        <a:srgbClr val="000000"/>
                      </a:solidFill>
                      <a:miter lim="400000"/>
                    </a:lnB>
                    <a:solidFill>
                      <a:schemeClr val="accent2">
                        <a:hueOff val="-2473792"/>
                        <a:satOff val="-50209"/>
                        <a:lumOff val="23543"/>
                      </a:schemeClr>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chemeClr val="accent2">
                        <a:hueOff val="-2473792"/>
                        <a:satOff val="-50209"/>
                        <a:lumOff val="23543"/>
                      </a:schemeClr>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chemeClr val="accent2">
                        <a:hueOff val="-2473792"/>
                        <a:satOff val="-50209"/>
                        <a:lumOff val="23543"/>
                      </a:schemeClr>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chemeClr val="accent2">
                        <a:hueOff val="-2473792"/>
                        <a:satOff val="-50209"/>
                        <a:lumOff val="23543"/>
                      </a:schemeClr>
                    </a:solidFill>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chemeClr val="accent2">
                        <a:hueOff val="-2473792"/>
                        <a:satOff val="-50209"/>
                        <a:lumOff val="23543"/>
                      </a:schemeClr>
                    </a:solidFill>
                  </a:tcPr>
                </a:tc>
                <a:extLst>
                  <a:ext uri="{0D108BD9-81ED-4DB2-BD59-A6C34878D82A}">
                    <a16:rowId xmlns:a16="http://schemas.microsoft.com/office/drawing/2014/main" val="10000"/>
                  </a:ext>
                </a:extLst>
              </a:tr>
            </a:tbl>
          </a:graphicData>
        </a:graphic>
      </p:graphicFrame>
      <p:graphicFrame>
        <p:nvGraphicFramePr>
          <p:cNvPr id="343" name="表格"/>
          <p:cNvGraphicFramePr/>
          <p:nvPr/>
        </p:nvGraphicFramePr>
        <p:xfrm>
          <a:off x="4029935" y="9034957"/>
          <a:ext cx="433630" cy="650240"/>
        </p:xfrm>
        <a:graphic>
          <a:graphicData uri="http://schemas.openxmlformats.org/drawingml/2006/table">
            <a:tbl>
              <a:tblPr>
                <a:tableStyleId>{C7B018BB-80A7-4F77-B60F-C8B233D01FF8}</a:tableStyleId>
              </a:tblPr>
              <a:tblGrid>
                <a:gridCol w="433630">
                  <a:extLst>
                    <a:ext uri="{9D8B030D-6E8A-4147-A177-3AD203B41FA5}">
                      <a16:colId xmlns:a16="http://schemas.microsoft.com/office/drawing/2014/main" val="20000"/>
                    </a:ext>
                  </a:extLst>
                </a:gridCol>
              </a:tblGrid>
              <a:tr h="515077">
                <a:tc>
                  <a:txBody>
                    <a:bodyPr/>
                    <a:lstStyle/>
                    <a:p>
                      <a:pPr defTabSz="914400">
                        <a:defRPr sz="3600"/>
                      </a:pPr>
                      <a:endParaRPr/>
                    </a:p>
                  </a:txBody>
                  <a:tcPr marL="50800" marR="50800" marT="50800" marB="50800" anchor="ctr" horzOverflow="overflow">
                    <a:lnL w="0">
                      <a:miter lim="400000"/>
                    </a:lnL>
                    <a:lnR w="0">
                      <a:miter lim="400000"/>
                    </a:lnR>
                    <a:lnT w="0">
                      <a:miter lim="400000"/>
                    </a:lnT>
                    <a:lnB w="0">
                      <a:miter lim="400000"/>
                    </a:lnB>
                    <a:solidFill>
                      <a:schemeClr val="accent5"/>
                    </a:solidFill>
                  </a:tcPr>
                </a:tc>
                <a:extLst>
                  <a:ext uri="{0D108BD9-81ED-4DB2-BD59-A6C34878D82A}">
                    <a16:rowId xmlns:a16="http://schemas.microsoft.com/office/drawing/2014/main" val="10000"/>
                  </a:ext>
                </a:extLst>
              </a:tr>
            </a:tbl>
          </a:graphicData>
        </a:graphic>
      </p:graphicFrame>
      <p:sp>
        <p:nvSpPr>
          <p:cNvPr id="344" name="TCP-like flow-control across requests"/>
          <p:cNvSpPr txBox="1"/>
          <p:nvPr/>
        </p:nvSpPr>
        <p:spPr>
          <a:xfrm>
            <a:off x="5527278" y="11938117"/>
            <a:ext cx="15534482"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6400" b="1">
                <a:solidFill>
                  <a:schemeClr val="accent5"/>
                </a:solidFill>
                <a:latin typeface="Gill Sans"/>
                <a:ea typeface="Gill Sans"/>
                <a:cs typeface="Gill Sans"/>
                <a:sym typeface="Gill Sans"/>
              </a:defRPr>
            </a:pPr>
            <a:r>
              <a:t>TCP-like flow-control </a:t>
            </a:r>
            <a:r>
              <a:rPr i="1"/>
              <a:t>across</a:t>
            </a:r>
            <a:r>
              <a:t> requests</a:t>
            </a:r>
          </a:p>
        </p:txBody>
      </p:sp>
      <p:grpSp>
        <p:nvGrpSpPr>
          <p:cNvPr id="347" name="成组"/>
          <p:cNvGrpSpPr/>
          <p:nvPr/>
        </p:nvGrpSpPr>
        <p:grpSpPr>
          <a:xfrm>
            <a:off x="16552127" y="9580753"/>
            <a:ext cx="4589026" cy="1978513"/>
            <a:chOff x="0" y="0"/>
            <a:chExt cx="4589024" cy="1978511"/>
          </a:xfrm>
        </p:grpSpPr>
        <p:sp>
          <p:nvSpPr>
            <p:cNvPr id="345" name="成组"/>
            <p:cNvSpPr txBox="1"/>
            <p:nvPr/>
          </p:nvSpPr>
          <p:spPr>
            <a:xfrm>
              <a:off x="233150" y="330334"/>
              <a:ext cx="4355875" cy="16481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b="1">
                  <a:latin typeface="Gill Sans"/>
                  <a:ea typeface="Gill Sans"/>
                  <a:cs typeface="Gill Sans"/>
                  <a:sym typeface="Gill Sans"/>
                </a:defRPr>
              </a:lvl1pPr>
            </a:lstStyle>
            <a:p>
              <a:r>
                <a:t>All requests queued at a client</a:t>
              </a:r>
            </a:p>
          </p:txBody>
        </p:sp>
        <p:sp>
          <p:nvSpPr>
            <p:cNvPr id="346" name="线条"/>
            <p:cNvSpPr/>
            <p:nvPr/>
          </p:nvSpPr>
          <p:spPr>
            <a:xfrm>
              <a:off x="0" y="0"/>
              <a:ext cx="851515" cy="84748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689" y="20188"/>
                    <a:pt x="14108" y="18106"/>
                    <a:pt x="10962" y="15484"/>
                  </a:cubicBezTo>
                  <a:cubicBezTo>
                    <a:pt x="6002" y="11349"/>
                    <a:pt x="2216" y="6035"/>
                    <a:pt x="0" y="0"/>
                  </a:cubicBezTo>
                </a:path>
              </a:pathLst>
            </a:custGeom>
            <a:noFill/>
            <a:ln w="88900" cap="flat">
              <a:solidFill>
                <a:srgbClr val="000000"/>
              </a:solidFill>
              <a:prstDash val="solid"/>
              <a:miter lim="400000"/>
              <a:tailEnd type="stealth" w="med" len="med"/>
            </a:ln>
            <a:effectLst/>
          </p:spPr>
          <p:txBody>
            <a:bodyPr wrap="square" lIns="71437" tIns="71437" rIns="71437" bIns="71437" numCol="1" anchor="ctr">
              <a:noAutofit/>
            </a:bodyPr>
            <a:lstStyle/>
            <a:p>
              <a:pPr>
                <a:defRPr sz="3200"/>
              </a:pPr>
              <a:endParaRPr/>
            </a:p>
          </p:txBody>
        </p:sp>
      </p:grpSp>
      <p:pic>
        <p:nvPicPr>
          <p:cNvPr id="2" name="图片 1">
            <a:extLst>
              <a:ext uri="{FF2B5EF4-FFF2-40B4-BE49-F238E27FC236}">
                <a16:creationId xmlns:a16="http://schemas.microsoft.com/office/drawing/2014/main" id="{9977F6E4-A54D-4234-A157-6A4C5B915770}"/>
              </a:ext>
            </a:extLst>
          </p:cNvPr>
          <p:cNvPicPr>
            <a:picLocks noChangeAspect="1"/>
          </p:cNvPicPr>
          <p:nvPr/>
        </p:nvPicPr>
        <p:blipFill>
          <a:blip r:embed="rId3"/>
          <a:stretch>
            <a:fillRect/>
          </a:stretch>
        </p:blipFill>
        <p:spPr>
          <a:xfrm>
            <a:off x="3376054" y="2248427"/>
            <a:ext cx="17407845" cy="4973670"/>
          </a:xfrm>
          <a:prstGeom prst="rect">
            <a:avLst/>
          </a:prstGeom>
        </p:spPr>
      </p:pic>
      <p:pic>
        <p:nvPicPr>
          <p:cNvPr id="3" name="图片 2">
            <a:extLst>
              <a:ext uri="{FF2B5EF4-FFF2-40B4-BE49-F238E27FC236}">
                <a16:creationId xmlns:a16="http://schemas.microsoft.com/office/drawing/2014/main" id="{4352DD12-2CDA-4129-8F0B-11A51E3C8E50}"/>
              </a:ext>
            </a:extLst>
          </p:cNvPr>
          <p:cNvPicPr>
            <a:picLocks noChangeAspect="1"/>
          </p:cNvPicPr>
          <p:nvPr/>
        </p:nvPicPr>
        <p:blipFill>
          <a:blip r:embed="rId4"/>
          <a:stretch>
            <a:fillRect/>
          </a:stretch>
        </p:blipFill>
        <p:spPr>
          <a:xfrm>
            <a:off x="3973864" y="2607469"/>
            <a:ext cx="16720536" cy="940530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27083E-6 3.88889E-6 L 0.36739 -0.36262 " pathEditMode="relative" rAng="0" ptsTypes="AA">
                                      <p:cBhvr>
                                        <p:cTn id="11" dur="2000" fill="hold"/>
                                        <p:tgtEl>
                                          <p:spTgt spid="3"/>
                                        </p:tgtEl>
                                        <p:attrNameLst>
                                          <p:attrName>ppt_x</p:attrName>
                                          <p:attrName>ppt_y</p:attrName>
                                        </p:attrNameLst>
                                      </p:cBhvr>
                                      <p:rCtr x="18366" y="-18137"/>
                                    </p:animMotion>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2000" fill="hold"/>
                                        <p:tgtEl>
                                          <p:spTgt spid="3"/>
                                        </p:tgtEl>
                                      </p:cBhvr>
                                      <p:by x="25000" y="25000"/>
                                    </p:animScale>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42"/>
                                        </p:tgtEl>
                                        <p:attrNameLst>
                                          <p:attrName>style.visibility</p:attrName>
                                        </p:attrNameLst>
                                      </p:cBhvr>
                                      <p:to>
                                        <p:strVal val="visible"/>
                                      </p:to>
                                    </p:set>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000000 0.000000 L 0.089487 0.000000" pathEditMode="relative">
                                      <p:cBhvr>
                                        <p:cTn id="22" dur="1000" fill="hold"/>
                                        <p:tgtEl>
                                          <p:spTgt spid="339"/>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3" nodeType="afterEffect">
                                  <p:stCondLst>
                                    <p:cond delay="0"/>
                                  </p:stCondLst>
                                  <p:iterate>
                                    <p:tmAbs val="0"/>
                                  </p:iterate>
                                  <p:childTnLst>
                                    <p:set>
                                      <p:cBhvr>
                                        <p:cTn id="25" fill="hold">
                                          <p:stCondLst>
                                            <p:cond delay="0"/>
                                          </p:stCondLst>
                                        </p:cTn>
                                        <p:tgtEl>
                                          <p:spTgt spid="34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4" nodeType="clickEffect">
                                  <p:stCondLst>
                                    <p:cond delay="0"/>
                                  </p:stCondLst>
                                  <p:iterate>
                                    <p:tmAbs val="0"/>
                                  </p:iterate>
                                  <p:childTnLst>
                                    <p:set>
                                      <p:cBhvr>
                                        <p:cTn id="29" fill="hold"/>
                                        <p:tgtEl>
                                          <p:spTgt spid="3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5" nodeType="clickEffect">
                                  <p:stCondLst>
                                    <p:cond delay="0"/>
                                  </p:stCondLst>
                                  <p:iterate>
                                    <p:tmAbs val="0"/>
                                  </p:iterate>
                                  <p:childTnLst>
                                    <p:set>
                                      <p:cBhvr>
                                        <p:cTn id="33" fill="hold"/>
                                        <p:tgtEl>
                                          <p:spTgt spid="34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6" nodeType="clickEffect">
                                  <p:stCondLst>
                                    <p:cond delay="0"/>
                                  </p:stCondLst>
                                  <p:iterate>
                                    <p:tmAbs val="0"/>
                                  </p:iterate>
                                  <p:childTnLst>
                                    <p:set>
                                      <p:cBhvr>
                                        <p:cTn id="37" fill="hold">
                                          <p:stCondLst>
                                            <p:cond delay="0"/>
                                          </p:stCondLst>
                                        </p:cTn>
                                        <p:tgtEl>
                                          <p:spTgt spid="341"/>
                                        </p:tgtEl>
                                        <p:attrNameLst>
                                          <p:attrName>style.visibility</p:attrName>
                                        </p:attrNameLst>
                                      </p:cBhvr>
                                      <p:to>
                                        <p:strVal val="hidden"/>
                                      </p:to>
                                    </p:set>
                                  </p:childTnLst>
                                </p:cTn>
                              </p:par>
                            </p:childTnLst>
                          </p:cTn>
                        </p:par>
                        <p:par>
                          <p:cTn id="38" fill="hold">
                            <p:stCondLst>
                              <p:cond delay="0"/>
                            </p:stCondLst>
                            <p:childTnLst>
                              <p:par>
                                <p:cTn id="39" presetID="-1" presetClass="path" presetSubtype="0" accel="50000" decel="50000" fill="hold" nodeType="afterEffect">
                                  <p:stCondLst>
                                    <p:cond delay="0"/>
                                  </p:stCondLst>
                                  <p:childTnLst>
                                    <p:animMotion origin="layout" path="M 0.089487 0.000000 L 0.107746 0.000000" pathEditMode="relative">
                                      <p:cBhvr>
                                        <p:cTn id="40" dur="1000" fill="hold"/>
                                        <p:tgtEl>
                                          <p:spTgt spid="33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8" nodeType="clickEffect">
                                  <p:stCondLst>
                                    <p:cond delay="0"/>
                                  </p:stCondLst>
                                  <p:iterate>
                                    <p:tmAbs val="0"/>
                                  </p:iterate>
                                  <p:childTnLst>
                                    <p:set>
                                      <p:cBhvr>
                                        <p:cTn id="44" fill="hold"/>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3" animBg="1" advAuto="0"/>
      <p:bldP spid="341" grpId="4" animBg="1" advAuto="0"/>
      <p:bldP spid="341" grpId="6" animBg="1" advAuto="0"/>
      <p:bldP spid="342" grpId="1" animBg="1" advAuto="0"/>
      <p:bldP spid="343" grpId="5" animBg="1" advAuto="0"/>
      <p:bldP spid="344" grpId="8"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62609E-5A23-4279-9597-F1C8A07CC229}"/>
              </a:ext>
            </a:extLst>
          </p:cNvPr>
          <p:cNvPicPr>
            <a:picLocks noChangeAspect="1"/>
          </p:cNvPicPr>
          <p:nvPr/>
        </p:nvPicPr>
        <p:blipFill>
          <a:blip r:embed="rId3"/>
          <a:stretch>
            <a:fillRect/>
          </a:stretch>
        </p:blipFill>
        <p:spPr>
          <a:xfrm>
            <a:off x="7907434" y="7204547"/>
            <a:ext cx="8345084" cy="5537246"/>
          </a:xfrm>
          <a:prstGeom prst="rect">
            <a:avLst/>
          </a:prstGeom>
        </p:spPr>
      </p:pic>
      <p:pic>
        <p:nvPicPr>
          <p:cNvPr id="14" name="图片 13">
            <a:extLst>
              <a:ext uri="{FF2B5EF4-FFF2-40B4-BE49-F238E27FC236}">
                <a16:creationId xmlns:a16="http://schemas.microsoft.com/office/drawing/2014/main" id="{C90945C4-B9B8-4733-97A8-34DBB83C24FE}"/>
              </a:ext>
            </a:extLst>
          </p:cNvPr>
          <p:cNvPicPr>
            <a:picLocks noChangeAspect="1"/>
          </p:cNvPicPr>
          <p:nvPr/>
        </p:nvPicPr>
        <p:blipFill>
          <a:blip r:embed="rId4"/>
          <a:stretch>
            <a:fillRect/>
          </a:stretch>
        </p:blipFill>
        <p:spPr>
          <a:xfrm>
            <a:off x="3376054" y="2248427"/>
            <a:ext cx="17407845" cy="4973670"/>
          </a:xfrm>
          <a:prstGeom prst="rect">
            <a:avLst/>
          </a:prstGeom>
        </p:spPr>
      </p:pic>
      <p:sp>
        <p:nvSpPr>
          <p:cNvPr id="351" name="Dealing with TCP Incast"/>
          <p:cNvSpPr txBox="1">
            <a:spLocks noGrp="1"/>
          </p:cNvSpPr>
          <p:nvPr>
            <p:ph type="title"/>
          </p:nvPr>
        </p:nvSpPr>
        <p:spPr>
          <a:prstGeom prst="rect">
            <a:avLst/>
          </a:prstGeom>
        </p:spPr>
        <p:txBody>
          <a:bodyPr/>
          <a:lstStyle/>
          <a:p>
            <a:r>
              <a:t>Dealing with TCP Incast</a:t>
            </a:r>
          </a:p>
        </p:txBody>
      </p:sp>
      <p:grpSp>
        <p:nvGrpSpPr>
          <p:cNvPr id="360" name="成组"/>
          <p:cNvGrpSpPr/>
          <p:nvPr/>
        </p:nvGrpSpPr>
        <p:grpSpPr>
          <a:xfrm>
            <a:off x="2350033" y="7568609"/>
            <a:ext cx="11871636" cy="5857792"/>
            <a:chOff x="0" y="717502"/>
            <a:chExt cx="11871634" cy="5857791"/>
          </a:xfrm>
        </p:grpSpPr>
        <p:sp>
          <p:nvSpPr>
            <p:cNvPr id="358" name="Wait time before request is scheduled (ms)"/>
            <p:cNvSpPr txBox="1"/>
            <p:nvPr/>
          </p:nvSpPr>
          <p:spPr>
            <a:xfrm>
              <a:off x="0" y="717502"/>
              <a:ext cx="5352956" cy="17800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53585F"/>
                  </a:solidFill>
                  <a:latin typeface="Gill Sans"/>
                  <a:ea typeface="Gill Sans"/>
                  <a:cs typeface="Gill Sans"/>
                  <a:sym typeface="Gill Sans"/>
                </a:defRPr>
              </a:lvl1pPr>
            </a:lstStyle>
            <a:p>
              <a:r>
                <a:t>Wait time before request is scheduled (ms)</a:t>
              </a:r>
            </a:p>
          </p:txBody>
        </p:sp>
        <p:sp>
          <p:nvSpPr>
            <p:cNvPr id="359" name="Window size"/>
            <p:cNvSpPr txBox="1"/>
            <p:nvPr/>
          </p:nvSpPr>
          <p:spPr>
            <a:xfrm>
              <a:off x="8280065" y="5667750"/>
              <a:ext cx="3591569" cy="9075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53585F"/>
                  </a:solidFill>
                  <a:latin typeface="Gill Sans"/>
                  <a:ea typeface="Gill Sans"/>
                  <a:cs typeface="Gill Sans"/>
                  <a:sym typeface="Gill Sans"/>
                </a:defRPr>
              </a:lvl1pPr>
            </a:lstStyle>
            <a:p>
              <a:r>
                <a:t>Window size</a:t>
              </a:r>
            </a:p>
          </p:txBody>
        </p:sp>
      </p:grpSp>
      <p:sp>
        <p:nvSpPr>
          <p:cNvPr id="361" name="UDP for GET requests: 0.25% failure rate but lower latency and connection-less operation"/>
          <p:cNvSpPr txBox="1"/>
          <p:nvPr/>
        </p:nvSpPr>
        <p:spPr>
          <a:xfrm>
            <a:off x="4071875" y="5376862"/>
            <a:ext cx="16240250" cy="2962276"/>
          </a:xfrm>
          <a:prstGeom prst="rect">
            <a:avLst/>
          </a:prstGeom>
          <a:solidFill>
            <a:schemeClr val="accent4"/>
          </a:solidFill>
          <a:ln w="12700">
            <a:miter lim="400000"/>
          </a:ln>
          <a:effectLst>
            <a:outerShdw blurRad="190500" dist="190500" dir="5400000" rotWithShape="0">
              <a:srgbClr val="000000"/>
            </a:outerShdw>
          </a:effectLst>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6400" b="1">
                <a:solidFill>
                  <a:srgbClr val="FFFFFF"/>
                </a:solidFill>
                <a:latin typeface="Gill Sans"/>
                <a:ea typeface="Gill Sans"/>
                <a:cs typeface="Gill Sans"/>
                <a:sym typeface="Gill Sans"/>
              </a:defRPr>
            </a:lvl1pPr>
          </a:lstStyle>
          <a:p>
            <a:r>
              <a:t>UDP for GET requests: 0.25% failure rate but lower latency and connection-less operation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C82101-7811-41E9-A2AE-F22C87C32C10}"/>
              </a:ext>
            </a:extLst>
          </p:cNvPr>
          <p:cNvSpPr>
            <a:spLocks noGrp="1"/>
          </p:cNvSpPr>
          <p:nvPr>
            <p:ph type="title"/>
          </p:nvPr>
        </p:nvSpPr>
        <p:spPr/>
        <p:txBody>
          <a:bodyPr/>
          <a:lstStyle/>
          <a:p>
            <a:r>
              <a:rPr lang="en-US" altLang="zh-CN" dirty="0"/>
              <a:t>What we have learned</a:t>
            </a:r>
            <a:endParaRPr lang="zh-CN" altLang="en-US" dirty="0"/>
          </a:p>
        </p:txBody>
      </p:sp>
      <p:sp>
        <p:nvSpPr>
          <p:cNvPr id="8" name="内容占位符 3">
            <a:extLst>
              <a:ext uri="{FF2B5EF4-FFF2-40B4-BE49-F238E27FC236}">
                <a16:creationId xmlns:a16="http://schemas.microsoft.com/office/drawing/2014/main" id="{FAACD7A9-F6D9-4E5C-A48E-7D38FF19AFBB}"/>
              </a:ext>
            </a:extLst>
          </p:cNvPr>
          <p:cNvSpPr txBox="1">
            <a:spLocks/>
          </p:cNvSpPr>
          <p:nvPr/>
        </p:nvSpPr>
        <p:spPr>
          <a:xfrm>
            <a:off x="1685365" y="2211978"/>
            <a:ext cx="19032929" cy="11174838"/>
          </a:xfrm>
          <a:prstGeom prst="rect">
            <a:avLst/>
          </a:prstGeom>
        </p:spPr>
        <p:txBody>
          <a:bodyPr vert="horz" lIns="68580" tIns="34290" rIns="68580" bIns="34290" rtlCol="0">
            <a:normAutofit fontScale="92500" lnSpcReduction="10000"/>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8" marR="0" lvl="0" indent="-338138" algn="l" defTabSz="685800" rtl="0" eaLnBrk="1" fontAlgn="auto" latinLnBrk="0" hangingPunct="1">
              <a:lnSpc>
                <a:spcPct val="90000"/>
              </a:lnSpc>
              <a:spcBef>
                <a:spcPts val="750"/>
              </a:spcBef>
              <a:spcAft>
                <a:spcPts val="0"/>
              </a:spcAft>
              <a:buClr>
                <a:srgbClr val="00007D"/>
              </a:buClr>
              <a:buSzPct val="90000"/>
              <a:buFont typeface="Wingdings" panose="05000000000000000000" pitchFamily="2" charset="2"/>
              <a:buChar char="n"/>
              <a:tabLst/>
              <a:defRPr/>
            </a:pPr>
            <a:r>
              <a:rPr kumimoji="1" lang="en-US" altLang="zh-CN" sz="5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What is cloud computing </a:t>
            </a:r>
          </a:p>
          <a:p>
            <a:pPr marL="338138" marR="0" lvl="0" indent="-338138" algn="l" defTabSz="685800" rtl="0" eaLnBrk="1" fontAlgn="auto" latinLnBrk="0" hangingPunct="1">
              <a:lnSpc>
                <a:spcPct val="90000"/>
              </a:lnSpc>
              <a:spcBef>
                <a:spcPts val="750"/>
              </a:spcBef>
              <a:spcAft>
                <a:spcPts val="0"/>
              </a:spcAft>
              <a:buClr>
                <a:srgbClr val="00007D"/>
              </a:buClr>
              <a:buSzPct val="90000"/>
              <a:buFont typeface="Wingdings" panose="05000000000000000000" pitchFamily="2" charset="2"/>
              <a:buChar char="n"/>
              <a:tabLst/>
              <a:defRPr/>
            </a:pPr>
            <a:r>
              <a:rPr kumimoji="1" lang="en-US" altLang="zh-CN" sz="5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Cloud Networking</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Physical Structure</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Applications and network traffic</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Host networking virtualization</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Addressing &amp; Routing</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Software-Defined Networking Architecture</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Inter-data-center networking</a:t>
            </a:r>
            <a:endParaRPr kumimoji="1" lang="en-US" altLang="zh-CN" sz="4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endParaRP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dirty="0">
                <a:solidFill>
                  <a:sysClr val="windowText" lastClr="000000"/>
                </a:solidFill>
              </a:rPr>
              <a:t>Content distribution networks</a:t>
            </a:r>
          </a:p>
          <a:p>
            <a:pPr marL="675084" lvl="1" indent="-338138" defTabSz="685800">
              <a:spcBef>
                <a:spcPts val="376"/>
              </a:spcBef>
              <a:buClrTx/>
              <a:buFont typeface="Wingdings" panose="05000000000000000000" pitchFamily="2" charset="2"/>
              <a:buChar char="Ø"/>
              <a:defRPr/>
            </a:pPr>
            <a:r>
              <a:rPr kumimoji="1" lang="en-US" altLang="zh-CN" sz="4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Client connectivity</a:t>
            </a:r>
          </a:p>
          <a:p>
            <a:pPr marL="1124971" lvl="2" indent="-338138" defTabSz="685800">
              <a:spcBef>
                <a:spcPts val="376"/>
              </a:spcBef>
              <a:defRPr/>
            </a:pPr>
            <a:r>
              <a:rPr kumimoji="1" lang="en-US" altLang="zh-CN" sz="4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Internet latency is not good and difficult to solve</a:t>
            </a:r>
          </a:p>
          <a:p>
            <a:pPr marL="1375171" lvl="3" indent="-338138" defTabSz="685800">
              <a:spcBef>
                <a:spcPts val="376"/>
              </a:spcBef>
              <a:defRPr/>
            </a:pPr>
            <a:r>
              <a:rPr kumimoji="1" lang="en-US" altLang="zh-CN" sz="40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CDN alone is not enough; Need client-side collaboration</a:t>
            </a:r>
          </a:p>
          <a:p>
            <a:pPr marL="1124971" lvl="2" indent="-338138" defTabSz="685800">
              <a:spcBef>
                <a:spcPts val="376"/>
              </a:spcBef>
              <a:defRPr/>
            </a:pPr>
            <a:r>
              <a:rPr kumimoji="1" lang="en-US" altLang="zh-CN" sz="4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Case study for accelerating webpage load time </a:t>
            </a:r>
          </a:p>
          <a:p>
            <a:pPr marL="1375171" lvl="3" indent="-338138" defTabSz="685800">
              <a:spcBef>
                <a:spcPts val="376"/>
              </a:spcBef>
              <a:defRPr/>
            </a:pPr>
            <a:r>
              <a:rPr kumimoji="1" lang="en-US" altLang="zh-Hans" sz="4000" b="1" dirty="0">
                <a:solidFill>
                  <a:sysClr val="windowText" lastClr="000000"/>
                </a:solidFill>
              </a:rPr>
              <a:t>QUIC, VROOM</a:t>
            </a:r>
            <a:endParaRPr kumimoji="1" lang="en-US" altLang="zh-CN" sz="40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endParaRPr>
          </a:p>
        </p:txBody>
      </p:sp>
    </p:spTree>
    <p:extLst>
      <p:ext uri="{BB962C8B-B14F-4D97-AF65-F5344CB8AC3E}">
        <p14:creationId xmlns:p14="http://schemas.microsoft.com/office/powerpoint/2010/main" val="243031279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A few examples in this lesson …"/>
          <p:cNvSpPr txBox="1">
            <a:spLocks noGrp="1"/>
          </p:cNvSpPr>
          <p:nvPr>
            <p:ph type="title"/>
          </p:nvPr>
        </p:nvSpPr>
        <p:spPr>
          <a:prstGeom prst="rect">
            <a:avLst/>
          </a:prstGeom>
        </p:spPr>
        <p:txBody>
          <a:bodyPr/>
          <a:lstStyle/>
          <a:p>
            <a:r>
              <a:t>A few examples in this lesson …</a:t>
            </a:r>
          </a:p>
        </p:txBody>
      </p:sp>
      <p:grpSp>
        <p:nvGrpSpPr>
          <p:cNvPr id="180" name="成组"/>
          <p:cNvGrpSpPr/>
          <p:nvPr/>
        </p:nvGrpSpPr>
        <p:grpSpPr>
          <a:xfrm>
            <a:off x="6552206" y="5270548"/>
            <a:ext cx="11416817" cy="800101"/>
            <a:chOff x="0" y="0"/>
            <a:chExt cx="11279585" cy="800100"/>
          </a:xfrm>
        </p:grpSpPr>
        <p:sp>
          <p:nvSpPr>
            <p:cNvPr id="178" name="Redundant requests to lower tail latency"/>
            <p:cNvSpPr txBox="1"/>
            <p:nvPr/>
          </p:nvSpPr>
          <p:spPr>
            <a:xfrm>
              <a:off x="1138081" y="0"/>
              <a:ext cx="101415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Redundant requests to lower tail latency</a:t>
              </a:r>
            </a:p>
          </p:txBody>
        </p:sp>
        <p:sp>
          <p:nvSpPr>
            <p:cNvPr id="179"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183" name="成组"/>
          <p:cNvGrpSpPr/>
          <p:nvPr/>
        </p:nvGrpSpPr>
        <p:grpSpPr>
          <a:xfrm>
            <a:off x="6552207" y="6695838"/>
            <a:ext cx="11209822" cy="841256"/>
            <a:chOff x="0" y="-20577"/>
            <a:chExt cx="10901497" cy="841255"/>
          </a:xfrm>
        </p:grpSpPr>
        <p:sp>
          <p:nvSpPr>
            <p:cNvPr id="181" name="Application layer handling of TCP incast"/>
            <p:cNvSpPr txBox="1"/>
            <p:nvPr/>
          </p:nvSpPr>
          <p:spPr>
            <a:xfrm>
              <a:off x="1214415" y="-20577"/>
              <a:ext cx="9687082" cy="841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rPr dirty="0"/>
                <a:t>Application layer handling of TCP </a:t>
              </a:r>
              <a:r>
                <a:rPr dirty="0" err="1"/>
                <a:t>incast</a:t>
              </a:r>
              <a:endParaRPr dirty="0"/>
            </a:p>
          </p:txBody>
        </p:sp>
        <p:sp>
          <p:nvSpPr>
            <p:cNvPr id="182" name="2"/>
            <p:cNvSpPr/>
            <p:nvPr/>
          </p:nvSpPr>
          <p:spPr>
            <a:xfrm>
              <a:off x="0" y="19049"/>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grpSp>
        <p:nvGrpSpPr>
          <p:cNvPr id="186" name="成组"/>
          <p:cNvGrpSpPr/>
          <p:nvPr/>
        </p:nvGrpSpPr>
        <p:grpSpPr>
          <a:xfrm>
            <a:off x="6552207" y="8141706"/>
            <a:ext cx="10693802" cy="841256"/>
            <a:chOff x="0" y="-20577"/>
            <a:chExt cx="10214146" cy="841255"/>
          </a:xfrm>
        </p:grpSpPr>
        <p:sp>
          <p:nvSpPr>
            <p:cNvPr id="184" name="Rate adaptation for video streaming"/>
            <p:cNvSpPr txBox="1"/>
            <p:nvPr/>
          </p:nvSpPr>
          <p:spPr>
            <a:xfrm>
              <a:off x="1009072" y="-20577"/>
              <a:ext cx="9205074" cy="841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rPr b="1" dirty="0">
                  <a:solidFill>
                    <a:srgbClr val="FF0000"/>
                  </a:solidFill>
                </a:rPr>
                <a:t>Rate adaptation for video streaming</a:t>
              </a:r>
            </a:p>
          </p:txBody>
        </p:sp>
        <p:sp>
          <p:nvSpPr>
            <p:cNvPr id="185" name="3"/>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spTree>
    <p:extLst>
      <p:ext uri="{BB962C8B-B14F-4D97-AF65-F5344CB8AC3E}">
        <p14:creationId xmlns:p14="http://schemas.microsoft.com/office/powerpoint/2010/main" val="22987006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图像" descr="图像"/>
          <p:cNvPicPr>
            <a:picLocks noChangeAspect="1"/>
          </p:cNvPicPr>
          <p:nvPr/>
        </p:nvPicPr>
        <p:blipFill>
          <a:blip r:embed="rId3">
            <a:extLst/>
          </a:blip>
          <a:srcRect l="18679" t="21963" r="55314" b="16695"/>
          <a:stretch>
            <a:fillRect/>
          </a:stretch>
        </p:blipFill>
        <p:spPr>
          <a:xfrm>
            <a:off x="4348682" y="2616947"/>
            <a:ext cx="7659461" cy="10162338"/>
          </a:xfrm>
          <a:prstGeom prst="rect">
            <a:avLst/>
          </a:prstGeom>
          <a:ln w="12700">
            <a:miter lim="400000"/>
          </a:ln>
        </p:spPr>
      </p:pic>
      <p:pic>
        <p:nvPicPr>
          <p:cNvPr id="370" name="图像" descr="图像"/>
          <p:cNvPicPr>
            <a:picLocks noChangeAspect="1"/>
          </p:cNvPicPr>
          <p:nvPr/>
        </p:nvPicPr>
        <p:blipFill>
          <a:blip r:embed="rId4">
            <a:extLst/>
          </a:blip>
          <a:srcRect l="18679" t="21780" r="55314" b="16878"/>
          <a:stretch>
            <a:fillRect/>
          </a:stretch>
        </p:blipFill>
        <p:spPr>
          <a:xfrm>
            <a:off x="12376027" y="2616947"/>
            <a:ext cx="7659406" cy="10162254"/>
          </a:xfrm>
          <a:prstGeom prst="rect">
            <a:avLst/>
          </a:prstGeom>
          <a:ln w="12700">
            <a:miter lim="400000"/>
          </a:ln>
        </p:spPr>
      </p:pic>
      <p:sp>
        <p:nvSpPr>
          <p:cNvPr id="371" name="(c) copyright 2008, Blender Foundation / www.bigbuckbunny.org, CC-BY-3.0"/>
          <p:cNvSpPr txBox="1"/>
          <p:nvPr/>
        </p:nvSpPr>
        <p:spPr>
          <a:xfrm>
            <a:off x="6494067" y="12975040"/>
            <a:ext cx="1104356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defRPr sz="2800">
                <a:latin typeface="Gill Sans"/>
                <a:ea typeface="Gill Sans"/>
                <a:cs typeface="Gill Sans"/>
                <a:sym typeface="Gill Sans"/>
              </a:defRPr>
            </a:pPr>
            <a:r>
              <a:t>(c) copyright 2008, Blender Foundation / </a:t>
            </a:r>
            <a:r>
              <a:rPr u="sng">
                <a:hlinkClick r:id="rId5"/>
              </a:rPr>
              <a:t>www.bigbuckbunny.org</a:t>
            </a:r>
            <a:r>
              <a:t>, CC-BY-3.0</a:t>
            </a:r>
          </a:p>
        </p:txBody>
      </p:sp>
      <p:sp>
        <p:nvSpPr>
          <p:cNvPr id="372" name="We want the highest video quality"/>
          <p:cNvSpPr txBox="1">
            <a:spLocks noGrp="1"/>
          </p:cNvSpPr>
          <p:nvPr>
            <p:ph type="title"/>
          </p:nvPr>
        </p:nvSpPr>
        <p:spPr>
          <a:xfrm>
            <a:off x="-35147" y="125015"/>
            <a:ext cx="24454294" cy="2482454"/>
          </a:xfrm>
          <a:prstGeom prst="rect">
            <a:avLst/>
          </a:prstGeom>
        </p:spPr>
        <p:txBody>
          <a:bodyPr/>
          <a:lstStyle/>
          <a:p>
            <a:r>
              <a:t>We want the highest video quality</a:t>
            </a:r>
          </a:p>
        </p:txBody>
      </p:sp>
    </p:spTree>
  </p:cSld>
  <p:clrMapOvr>
    <a:masterClrMapping/>
  </p:clrMapOvr>
  <mc:AlternateContent xmlns:mc="http://schemas.openxmlformats.org/markup-compatibility/2006" xmlns:p14="http://schemas.microsoft.com/office/powerpoint/2010/main">
    <mc:Choice Requires="p14">
      <p:transition spd="slow" p14:dur="800">
        <p:fade thruBlk="1"/>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图像" descr="图像"/>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377" name="Without seeing this …"/>
          <p:cNvSpPr txBox="1">
            <a:spLocks noGrp="1"/>
          </p:cNvSpPr>
          <p:nvPr>
            <p:ph type="title"/>
          </p:nvPr>
        </p:nvSpPr>
        <p:spPr>
          <a:xfrm>
            <a:off x="-35147" y="125015"/>
            <a:ext cx="24454294" cy="2482454"/>
          </a:xfrm>
          <a:prstGeom prst="rect">
            <a:avLst/>
          </a:prstGeom>
        </p:spPr>
        <p:txBody>
          <a:bodyPr/>
          <a:lstStyle/>
          <a:p>
            <a:r>
              <a:t>Without seeing this …</a:t>
            </a:r>
          </a:p>
        </p:txBody>
      </p:sp>
    </p:spTree>
  </p:cSld>
  <p:clrMapOvr>
    <a:masterClrMapping/>
  </p:clrMapOvr>
  <mc:AlternateContent xmlns:mc="http://schemas.openxmlformats.org/markup-compatibility/2006" xmlns:p14="http://schemas.microsoft.com/office/powerpoint/2010/main">
    <mc:Choice Requires="p14">
      <p:transition spd="med" p14:dur="600">
        <p:fade thruBlk="1"/>
      </p:transition>
    </mc:Choice>
    <mc:Fallback xmlns="">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Common solution approach"/>
          <p:cNvSpPr txBox="1">
            <a:spLocks noGrp="1"/>
          </p:cNvSpPr>
          <p:nvPr>
            <p:ph type="title"/>
          </p:nvPr>
        </p:nvSpPr>
        <p:spPr>
          <a:xfrm>
            <a:off x="-35147" y="125015"/>
            <a:ext cx="24454294" cy="2482454"/>
          </a:xfrm>
          <a:prstGeom prst="rect">
            <a:avLst/>
          </a:prstGeom>
        </p:spPr>
        <p:txBody>
          <a:bodyPr/>
          <a:lstStyle/>
          <a:p>
            <a:r>
              <a:t>Common solution approach</a:t>
            </a:r>
          </a:p>
        </p:txBody>
      </p:sp>
      <p:sp>
        <p:nvSpPr>
          <p:cNvPr id="382" name="Encode video in multiple bit-rates…"/>
          <p:cNvSpPr txBox="1">
            <a:spLocks noGrp="1"/>
          </p:cNvSpPr>
          <p:nvPr>
            <p:ph type="body" sz="quarter" idx="4294967295"/>
          </p:nvPr>
        </p:nvSpPr>
        <p:spPr>
          <a:xfrm>
            <a:off x="5389876" y="4683954"/>
            <a:ext cx="14216561" cy="3704043"/>
          </a:xfrm>
          <a:prstGeom prst="rect">
            <a:avLst/>
          </a:prstGeom>
        </p:spPr>
        <p:txBody>
          <a:bodyPr anchor="t">
            <a:noAutofit/>
          </a:bodyPr>
          <a:lstStyle/>
          <a:p>
            <a:pPr marL="1016000" indent="-1016000">
              <a:spcBef>
                <a:spcPts val="3200"/>
              </a:spcBef>
              <a:buSzPct val="150000"/>
              <a:defRPr sz="5800">
                <a:latin typeface="Gill Sans"/>
                <a:ea typeface="Gill Sans"/>
                <a:cs typeface="Gill Sans"/>
                <a:sym typeface="Gill Sans"/>
              </a:defRPr>
            </a:pPr>
            <a:r>
              <a:rPr dirty="0"/>
              <a:t>Encode video in multiple bit-rates</a:t>
            </a:r>
          </a:p>
          <a:p>
            <a:pPr marL="1016000" indent="-1016000">
              <a:spcBef>
                <a:spcPts val="3200"/>
              </a:spcBef>
              <a:buSzPct val="150000"/>
              <a:defRPr sz="5800">
                <a:latin typeface="Gill Sans"/>
                <a:ea typeface="Gill Sans"/>
                <a:cs typeface="Gill Sans"/>
                <a:sym typeface="Gill Sans"/>
              </a:defRPr>
            </a:pPr>
            <a:r>
              <a:rPr dirty="0"/>
              <a:t>Estimate connection’s available bandwidth</a:t>
            </a:r>
          </a:p>
          <a:p>
            <a:pPr marL="1016000" indent="-1016000">
              <a:spcBef>
                <a:spcPts val="3200"/>
              </a:spcBef>
              <a:buSzPct val="150000"/>
              <a:defRPr sz="5800">
                <a:latin typeface="Gill Sans"/>
                <a:ea typeface="Gill Sans"/>
                <a:cs typeface="Gill Sans"/>
                <a:sym typeface="Gill Sans"/>
              </a:defRPr>
            </a:pPr>
            <a:r>
              <a:rPr dirty="0"/>
              <a:t>Pick a video rate ≤ available bandwidth</a:t>
            </a:r>
          </a:p>
        </p:txBody>
      </p:sp>
    </p:spTree>
  </p:cSld>
  <p:clrMapOvr>
    <a:masterClrMapping/>
  </p:clrMapOvr>
  <mc:AlternateContent xmlns:mc="http://schemas.openxmlformats.org/markup-compatibility/2006" xmlns:p14="http://schemas.microsoft.com/office/powerpoint/2010/main">
    <mc:Choice Requires="p14">
      <p:transition spd="med" p14:dur="699">
        <p:fade thruBlk="1"/>
      </p:transition>
    </mc:Choice>
    <mc:Fallback xmlns="">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Capacity estimation"/>
          <p:cNvSpPr txBox="1">
            <a:spLocks noGrp="1"/>
          </p:cNvSpPr>
          <p:nvPr>
            <p:ph type="title"/>
          </p:nvPr>
        </p:nvSpPr>
        <p:spPr>
          <a:prstGeom prst="rect">
            <a:avLst/>
          </a:prstGeom>
        </p:spPr>
        <p:txBody>
          <a:bodyPr/>
          <a:lstStyle/>
          <a:p>
            <a:r>
              <a:t>Capacity estimation</a:t>
            </a:r>
          </a:p>
        </p:txBody>
      </p:sp>
      <p:sp>
        <p:nvSpPr>
          <p:cNvPr id="387" name="矩形"/>
          <p:cNvSpPr/>
          <p:nvPr/>
        </p:nvSpPr>
        <p:spPr>
          <a:xfrm>
            <a:off x="6581671" y="6481148"/>
            <a:ext cx="11220659" cy="1861022"/>
          </a:xfrm>
          <a:prstGeom prst="rect">
            <a:avLst/>
          </a:prstGeom>
          <a:solidFill>
            <a:srgbClr val="FFFFFF"/>
          </a:solidFill>
          <a:ln w="127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388" name="线条"/>
          <p:cNvSpPr/>
          <p:nvPr/>
        </p:nvSpPr>
        <p:spPr>
          <a:xfrm>
            <a:off x="17870592"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389" name="线条"/>
          <p:cNvSpPr/>
          <p:nvPr/>
        </p:nvSpPr>
        <p:spPr>
          <a:xfrm>
            <a:off x="4131473"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390" name="形状"/>
          <p:cNvSpPr/>
          <p:nvPr/>
        </p:nvSpPr>
        <p:spPr>
          <a:xfrm>
            <a:off x="-1055357" y="2360074"/>
            <a:ext cx="5100560" cy="7827133"/>
          </a:xfrm>
          <a:custGeom>
            <a:avLst/>
            <a:gdLst/>
            <a:ahLst/>
            <a:cxnLst>
              <a:cxn ang="0">
                <a:pos x="wd2" y="hd2"/>
              </a:cxn>
              <a:cxn ang="5400000">
                <a:pos x="wd2" y="hd2"/>
              </a:cxn>
              <a:cxn ang="10800000">
                <a:pos x="wd2" y="hd2"/>
              </a:cxn>
              <a:cxn ang="16200000">
                <a:pos x="wd2" y="hd2"/>
              </a:cxn>
            </a:cxnLst>
            <a:rect l="0" t="0" r="r" b="b"/>
            <a:pathLst>
              <a:path w="20269" h="21042" extrusionOk="0">
                <a:moveTo>
                  <a:pt x="2378" y="69"/>
                </a:moveTo>
                <a:cubicBezTo>
                  <a:pt x="4708" y="-362"/>
                  <a:pt x="6316" y="1343"/>
                  <a:pt x="8446" y="1949"/>
                </a:cubicBezTo>
                <a:cubicBezTo>
                  <a:pt x="11099" y="2704"/>
                  <a:pt x="15170" y="2268"/>
                  <a:pt x="15427" y="4320"/>
                </a:cubicBezTo>
                <a:cubicBezTo>
                  <a:pt x="15560" y="5387"/>
                  <a:pt x="13977" y="6152"/>
                  <a:pt x="13808" y="7195"/>
                </a:cubicBezTo>
                <a:cubicBezTo>
                  <a:pt x="13573" y="8642"/>
                  <a:pt x="15726" y="9515"/>
                  <a:pt x="17424" y="10444"/>
                </a:cubicBezTo>
                <a:cubicBezTo>
                  <a:pt x="19163" y="11396"/>
                  <a:pt x="20475" y="12737"/>
                  <a:pt x="20241" y="14226"/>
                </a:cubicBezTo>
                <a:cubicBezTo>
                  <a:pt x="19925" y="16241"/>
                  <a:pt x="17122" y="17476"/>
                  <a:pt x="14192" y="18129"/>
                </a:cubicBezTo>
                <a:cubicBezTo>
                  <a:pt x="11140" y="18810"/>
                  <a:pt x="7850" y="19065"/>
                  <a:pt x="5098" y="20199"/>
                </a:cubicBezTo>
                <a:cubicBezTo>
                  <a:pt x="3995" y="20655"/>
                  <a:pt x="2849" y="21238"/>
                  <a:pt x="1622" y="20977"/>
                </a:cubicBezTo>
                <a:cubicBezTo>
                  <a:pt x="-741" y="20476"/>
                  <a:pt x="-1" y="18357"/>
                  <a:pt x="618" y="16515"/>
                </a:cubicBezTo>
                <a:cubicBezTo>
                  <a:pt x="1172" y="14871"/>
                  <a:pt x="722" y="13169"/>
                  <a:pt x="821" y="11512"/>
                </a:cubicBezTo>
                <a:cubicBezTo>
                  <a:pt x="921" y="9838"/>
                  <a:pt x="1571" y="8169"/>
                  <a:pt x="1134" y="6492"/>
                </a:cubicBezTo>
                <a:cubicBezTo>
                  <a:pt x="441" y="3829"/>
                  <a:pt x="-1125" y="717"/>
                  <a:pt x="2378" y="69"/>
                </a:cubicBezTo>
                <a:close/>
              </a:path>
            </a:pathLst>
          </a:custGeom>
          <a:solidFill>
            <a:schemeClr val="accent1">
              <a:alpha val="14201"/>
            </a:schemeClr>
          </a:solidFill>
          <a:ln w="25400">
            <a:solidFill>
              <a:schemeClr val="accent1">
                <a:alpha val="14201"/>
              </a:schemeClr>
            </a:solidFill>
            <a:miter lim="400000"/>
          </a:ln>
        </p:spPr>
        <p:txBody>
          <a:bodyPr lIns="71437" tIns="71437" rIns="71437" bIns="71437" anchor="ctr"/>
          <a:lstStyle/>
          <a:p>
            <a:pPr>
              <a:defRPr sz="3200"/>
            </a:pPr>
            <a:endParaRPr/>
          </a:p>
        </p:txBody>
      </p:sp>
      <p:sp>
        <p:nvSpPr>
          <p:cNvPr id="391" name="Network"/>
          <p:cNvSpPr txBox="1"/>
          <p:nvPr/>
        </p:nvSpPr>
        <p:spPr>
          <a:xfrm>
            <a:off x="-37656" y="6870321"/>
            <a:ext cx="3875089"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6400" b="1">
                <a:latin typeface="Gill Sans"/>
                <a:ea typeface="Gill Sans"/>
                <a:cs typeface="Gill Sans"/>
                <a:sym typeface="Gill Sans"/>
              </a:defRPr>
            </a:lvl1pPr>
          </a:lstStyle>
          <a:p>
            <a:r>
              <a:t>Network</a:t>
            </a:r>
          </a:p>
        </p:txBody>
      </p:sp>
      <p:grpSp>
        <p:nvGrpSpPr>
          <p:cNvPr id="397" name="成组"/>
          <p:cNvGrpSpPr/>
          <p:nvPr/>
        </p:nvGrpSpPr>
        <p:grpSpPr>
          <a:xfrm>
            <a:off x="6327138" y="3308391"/>
            <a:ext cx="13266275" cy="2372513"/>
            <a:chOff x="0" y="0"/>
            <a:chExt cx="13266273" cy="2372512"/>
          </a:xfrm>
        </p:grpSpPr>
        <p:grpSp>
          <p:nvGrpSpPr>
            <p:cNvPr id="394" name="成组"/>
            <p:cNvGrpSpPr/>
            <p:nvPr/>
          </p:nvGrpSpPr>
          <p:grpSpPr>
            <a:xfrm>
              <a:off x="261524" y="798695"/>
              <a:ext cx="11184652" cy="1573818"/>
              <a:chOff x="0" y="12700"/>
              <a:chExt cx="11184650" cy="1573816"/>
            </a:xfrm>
          </p:grpSpPr>
          <p:sp>
            <p:nvSpPr>
              <p:cNvPr id="392" name="线条"/>
              <p:cNvSpPr/>
              <p:nvPr/>
            </p:nvSpPr>
            <p:spPr>
              <a:xfrm flipV="1">
                <a:off x="11172855" y="12700"/>
                <a:ext cx="1" cy="1571385"/>
              </a:xfrm>
              <a:prstGeom prst="line">
                <a:avLst/>
              </a:prstGeom>
              <a:noFill/>
              <a:ln w="50800" cap="flat">
                <a:solidFill>
                  <a:srgbClr val="A6AAA9"/>
                </a:solidFill>
                <a:prstDash val="solid"/>
                <a:miter lim="400000"/>
              </a:ln>
              <a:effectLst/>
            </p:spPr>
            <p:txBody>
              <a:bodyPr wrap="square" lIns="71437" tIns="71437" rIns="71437" bIns="71437" numCol="1" anchor="ctr">
                <a:noAutofit/>
              </a:bodyPr>
              <a:lstStyle/>
              <a:p>
                <a:pPr>
                  <a:defRPr sz="3200"/>
                </a:pPr>
                <a:endParaRPr/>
              </a:p>
            </p:txBody>
          </p:sp>
          <p:sp>
            <p:nvSpPr>
              <p:cNvPr id="393" name="线条"/>
              <p:cNvSpPr/>
              <p:nvPr/>
            </p:nvSpPr>
            <p:spPr>
              <a:xfrm flipH="1" flipV="1">
                <a:off x="0" y="1586516"/>
                <a:ext cx="11184651" cy="1"/>
              </a:xfrm>
              <a:prstGeom prst="line">
                <a:avLst/>
              </a:prstGeom>
              <a:noFill/>
              <a:ln w="50800" cap="flat">
                <a:solidFill>
                  <a:srgbClr val="A6AAA9"/>
                </a:solidFill>
                <a:prstDash val="solid"/>
                <a:miter lim="400000"/>
              </a:ln>
              <a:effectLst/>
            </p:spPr>
            <p:txBody>
              <a:bodyPr wrap="square" lIns="71437" tIns="71437" rIns="71437" bIns="71437" numCol="1" anchor="ctr">
                <a:noAutofit/>
              </a:bodyPr>
              <a:lstStyle/>
              <a:p>
                <a:pPr>
                  <a:defRPr sz="3200"/>
                </a:pPr>
                <a:endParaRPr/>
              </a:p>
            </p:txBody>
          </p:sp>
        </p:grpSp>
        <p:sp>
          <p:nvSpPr>
            <p:cNvPr id="395" name="Capacity (Mbps)"/>
            <p:cNvSpPr txBox="1"/>
            <p:nvPr/>
          </p:nvSpPr>
          <p:spPr>
            <a:xfrm>
              <a:off x="9737321" y="0"/>
              <a:ext cx="3528953" cy="7867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53585F"/>
                  </a:solidFill>
                  <a:latin typeface="Gill Sans"/>
                  <a:ea typeface="Gill Sans"/>
                  <a:cs typeface="Gill Sans"/>
                  <a:sym typeface="Gill Sans"/>
                </a:defRPr>
              </a:lvl1pPr>
            </a:lstStyle>
            <a:p>
              <a:r>
                <a:t>Capacity (Mbps)</a:t>
              </a:r>
            </a:p>
          </p:txBody>
        </p:sp>
        <p:sp>
          <p:nvSpPr>
            <p:cNvPr id="396" name="Time"/>
            <p:cNvSpPr txBox="1"/>
            <p:nvPr/>
          </p:nvSpPr>
          <p:spPr>
            <a:xfrm>
              <a:off x="0" y="1583203"/>
              <a:ext cx="1446919" cy="7867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53585F"/>
                  </a:solidFill>
                  <a:latin typeface="Gill Sans"/>
                  <a:ea typeface="Gill Sans"/>
                  <a:cs typeface="Gill Sans"/>
                  <a:sym typeface="Gill Sans"/>
                </a:defRPr>
              </a:lvl1pPr>
            </a:lstStyle>
            <a:p>
              <a:r>
                <a:t>Time</a:t>
              </a:r>
            </a:p>
          </p:txBody>
        </p:sp>
      </p:grpSp>
      <p:pic>
        <p:nvPicPr>
          <p:cNvPr id="398" name="图像" descr="图像"/>
          <p:cNvPicPr>
            <a:picLocks noChangeAspect="1"/>
          </p:cNvPicPr>
          <p:nvPr/>
        </p:nvPicPr>
        <p:blipFill>
          <a:blip r:embed="rId3">
            <a:extLst/>
          </a:blip>
          <a:srcRect l="18679" t="21780" r="55314" b="16878"/>
          <a:stretch>
            <a:fillRect/>
          </a:stretch>
        </p:blipFill>
        <p:spPr>
          <a:xfrm>
            <a:off x="20533264" y="2330468"/>
            <a:ext cx="7659407" cy="10162253"/>
          </a:xfrm>
          <a:prstGeom prst="rect">
            <a:avLst/>
          </a:prstGeom>
          <a:ln w="12700">
            <a:miter lim="400000"/>
          </a:ln>
        </p:spPr>
      </p:pic>
      <p:sp>
        <p:nvSpPr>
          <p:cNvPr id="399" name="Buffer"/>
          <p:cNvSpPr txBox="1"/>
          <p:nvPr/>
        </p:nvSpPr>
        <p:spPr>
          <a:xfrm>
            <a:off x="10796785" y="6870321"/>
            <a:ext cx="2790430"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6400" b="1">
                <a:latin typeface="Gill Sans"/>
                <a:ea typeface="Gill Sans"/>
                <a:cs typeface="Gill Sans"/>
                <a:sym typeface="Gill Sans"/>
              </a:defRPr>
            </a:lvl1pPr>
          </a:lstStyle>
          <a:p>
            <a:r>
              <a:t>Buffer</a:t>
            </a:r>
          </a:p>
        </p:txBody>
      </p:sp>
    </p:spTree>
  </p:cSld>
  <p:clrMapOvr>
    <a:masterClrMapping/>
  </p:clrMapOvr>
  <mc:AlternateContent xmlns:mc="http://schemas.openxmlformats.org/markup-compatibility/2006" xmlns:p14="http://schemas.microsoft.com/office/powerpoint/2010/main">
    <mc:Choice Requires="p14">
      <p:transition spd="med" p14:dur="699">
        <p:fade thruBlk="1"/>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apacity estimation"/>
          <p:cNvSpPr txBox="1">
            <a:spLocks noGrp="1"/>
          </p:cNvSpPr>
          <p:nvPr>
            <p:ph type="title"/>
          </p:nvPr>
        </p:nvSpPr>
        <p:spPr>
          <a:prstGeom prst="rect">
            <a:avLst/>
          </a:prstGeom>
        </p:spPr>
        <p:txBody>
          <a:bodyPr/>
          <a:lstStyle/>
          <a:p>
            <a:r>
              <a:t>Capacity estimation</a:t>
            </a:r>
          </a:p>
        </p:txBody>
      </p:sp>
      <p:sp>
        <p:nvSpPr>
          <p:cNvPr id="404" name="矩形"/>
          <p:cNvSpPr/>
          <p:nvPr/>
        </p:nvSpPr>
        <p:spPr>
          <a:xfrm>
            <a:off x="6581671" y="6481148"/>
            <a:ext cx="11220659" cy="1861022"/>
          </a:xfrm>
          <a:prstGeom prst="rect">
            <a:avLst/>
          </a:prstGeom>
          <a:solidFill>
            <a:srgbClr val="FFFFFF"/>
          </a:solidFill>
          <a:ln w="127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405" name="矩形"/>
          <p:cNvSpPr/>
          <p:nvPr/>
        </p:nvSpPr>
        <p:spPr>
          <a:xfrm>
            <a:off x="16877202" y="7803757"/>
            <a:ext cx="887735" cy="4911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06" name="矩形"/>
          <p:cNvSpPr/>
          <p:nvPr/>
        </p:nvSpPr>
        <p:spPr>
          <a:xfrm>
            <a:off x="15960010" y="7797407"/>
            <a:ext cx="887735" cy="5038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07" name="矩形"/>
          <p:cNvSpPr/>
          <p:nvPr/>
        </p:nvSpPr>
        <p:spPr>
          <a:xfrm>
            <a:off x="15042819" y="7274977"/>
            <a:ext cx="887735" cy="102632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08" name="矩形"/>
          <p:cNvSpPr/>
          <p:nvPr/>
        </p:nvSpPr>
        <p:spPr>
          <a:xfrm>
            <a:off x="14125629" y="7274977"/>
            <a:ext cx="887735" cy="102632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09" name="矩形"/>
          <p:cNvSpPr/>
          <p:nvPr/>
        </p:nvSpPr>
        <p:spPr>
          <a:xfrm>
            <a:off x="13208437" y="8069612"/>
            <a:ext cx="887734" cy="231686"/>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10" name="矩形"/>
          <p:cNvSpPr/>
          <p:nvPr/>
        </p:nvSpPr>
        <p:spPr>
          <a:xfrm>
            <a:off x="12291246" y="8069612"/>
            <a:ext cx="887735" cy="231686"/>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11" name="矩形"/>
          <p:cNvSpPr/>
          <p:nvPr/>
        </p:nvSpPr>
        <p:spPr>
          <a:xfrm>
            <a:off x="11374056" y="7797407"/>
            <a:ext cx="887734" cy="5038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12" name="矩形"/>
          <p:cNvSpPr/>
          <p:nvPr/>
        </p:nvSpPr>
        <p:spPr>
          <a:xfrm>
            <a:off x="10456864" y="7797407"/>
            <a:ext cx="887735" cy="5038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13" name="矩形"/>
          <p:cNvSpPr/>
          <p:nvPr/>
        </p:nvSpPr>
        <p:spPr>
          <a:xfrm>
            <a:off x="9552374" y="7274977"/>
            <a:ext cx="887735" cy="102632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14" name="矩形"/>
          <p:cNvSpPr/>
          <p:nvPr/>
        </p:nvSpPr>
        <p:spPr>
          <a:xfrm>
            <a:off x="8647882" y="6522020"/>
            <a:ext cx="887735" cy="1779278"/>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grpSp>
        <p:nvGrpSpPr>
          <p:cNvPr id="417" name="成组"/>
          <p:cNvGrpSpPr/>
          <p:nvPr/>
        </p:nvGrpSpPr>
        <p:grpSpPr>
          <a:xfrm>
            <a:off x="14125629" y="8600220"/>
            <a:ext cx="887735" cy="1278021"/>
            <a:chOff x="0" y="0"/>
            <a:chExt cx="887733" cy="1278020"/>
          </a:xfrm>
        </p:grpSpPr>
        <p:sp>
          <p:nvSpPr>
            <p:cNvPr id="415" name="线条"/>
            <p:cNvSpPr/>
            <p:nvPr/>
          </p:nvSpPr>
          <p:spPr>
            <a:xfrm>
              <a:off x="0" y="0"/>
              <a:ext cx="887734" cy="1"/>
            </a:xfrm>
            <a:prstGeom prst="line">
              <a:avLst/>
            </a:prstGeom>
            <a:noFill/>
            <a:ln w="635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sp>
          <p:nvSpPr>
            <p:cNvPr id="416" name="1s"/>
            <p:cNvSpPr txBox="1"/>
            <p:nvPr/>
          </p:nvSpPr>
          <p:spPr>
            <a:xfrm>
              <a:off x="0" y="251700"/>
              <a:ext cx="887734" cy="1026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6400" b="1">
                  <a:latin typeface="Gill Sans"/>
                  <a:ea typeface="Gill Sans"/>
                  <a:cs typeface="Gill Sans"/>
                  <a:sym typeface="Gill Sans"/>
                </a:defRPr>
              </a:lvl1pPr>
            </a:lstStyle>
            <a:p>
              <a:r>
                <a:t>1s</a:t>
              </a:r>
            </a:p>
          </p:txBody>
        </p:sp>
      </p:grpSp>
      <p:sp>
        <p:nvSpPr>
          <p:cNvPr id="418" name="线条"/>
          <p:cNvSpPr/>
          <p:nvPr/>
        </p:nvSpPr>
        <p:spPr>
          <a:xfrm>
            <a:off x="4131473"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419" name="形状"/>
          <p:cNvSpPr/>
          <p:nvPr/>
        </p:nvSpPr>
        <p:spPr>
          <a:xfrm>
            <a:off x="-1055357" y="2360074"/>
            <a:ext cx="5100560" cy="7827133"/>
          </a:xfrm>
          <a:custGeom>
            <a:avLst/>
            <a:gdLst/>
            <a:ahLst/>
            <a:cxnLst>
              <a:cxn ang="0">
                <a:pos x="wd2" y="hd2"/>
              </a:cxn>
              <a:cxn ang="5400000">
                <a:pos x="wd2" y="hd2"/>
              </a:cxn>
              <a:cxn ang="10800000">
                <a:pos x="wd2" y="hd2"/>
              </a:cxn>
              <a:cxn ang="16200000">
                <a:pos x="wd2" y="hd2"/>
              </a:cxn>
            </a:cxnLst>
            <a:rect l="0" t="0" r="r" b="b"/>
            <a:pathLst>
              <a:path w="20269" h="21042" extrusionOk="0">
                <a:moveTo>
                  <a:pt x="2378" y="69"/>
                </a:moveTo>
                <a:cubicBezTo>
                  <a:pt x="4708" y="-362"/>
                  <a:pt x="6316" y="1343"/>
                  <a:pt x="8446" y="1949"/>
                </a:cubicBezTo>
                <a:cubicBezTo>
                  <a:pt x="11099" y="2704"/>
                  <a:pt x="15170" y="2268"/>
                  <a:pt x="15427" y="4320"/>
                </a:cubicBezTo>
                <a:cubicBezTo>
                  <a:pt x="15560" y="5387"/>
                  <a:pt x="13977" y="6152"/>
                  <a:pt x="13808" y="7195"/>
                </a:cubicBezTo>
                <a:cubicBezTo>
                  <a:pt x="13573" y="8642"/>
                  <a:pt x="15726" y="9515"/>
                  <a:pt x="17424" y="10444"/>
                </a:cubicBezTo>
                <a:cubicBezTo>
                  <a:pt x="19163" y="11396"/>
                  <a:pt x="20475" y="12737"/>
                  <a:pt x="20241" y="14226"/>
                </a:cubicBezTo>
                <a:cubicBezTo>
                  <a:pt x="19925" y="16241"/>
                  <a:pt x="17122" y="17476"/>
                  <a:pt x="14192" y="18129"/>
                </a:cubicBezTo>
                <a:cubicBezTo>
                  <a:pt x="11140" y="18810"/>
                  <a:pt x="7850" y="19065"/>
                  <a:pt x="5098" y="20199"/>
                </a:cubicBezTo>
                <a:cubicBezTo>
                  <a:pt x="3995" y="20655"/>
                  <a:pt x="2849" y="21238"/>
                  <a:pt x="1622" y="20977"/>
                </a:cubicBezTo>
                <a:cubicBezTo>
                  <a:pt x="-741" y="20476"/>
                  <a:pt x="-1" y="18357"/>
                  <a:pt x="618" y="16515"/>
                </a:cubicBezTo>
                <a:cubicBezTo>
                  <a:pt x="1172" y="14871"/>
                  <a:pt x="722" y="13169"/>
                  <a:pt x="821" y="11512"/>
                </a:cubicBezTo>
                <a:cubicBezTo>
                  <a:pt x="921" y="9838"/>
                  <a:pt x="1571" y="8169"/>
                  <a:pt x="1134" y="6492"/>
                </a:cubicBezTo>
                <a:cubicBezTo>
                  <a:pt x="441" y="3829"/>
                  <a:pt x="-1125" y="717"/>
                  <a:pt x="2378" y="69"/>
                </a:cubicBezTo>
                <a:close/>
              </a:path>
            </a:pathLst>
          </a:custGeom>
          <a:solidFill>
            <a:schemeClr val="accent1">
              <a:alpha val="14201"/>
            </a:schemeClr>
          </a:solidFill>
          <a:ln w="25400">
            <a:solidFill>
              <a:schemeClr val="accent1">
                <a:alpha val="14201"/>
              </a:schemeClr>
            </a:solidFill>
            <a:miter lim="400000"/>
          </a:ln>
        </p:spPr>
        <p:txBody>
          <a:bodyPr lIns="71437" tIns="71437" rIns="71437" bIns="71437" anchor="ctr"/>
          <a:lstStyle/>
          <a:p>
            <a:pPr>
              <a:defRPr sz="3200"/>
            </a:pPr>
            <a:endParaRPr/>
          </a:p>
        </p:txBody>
      </p:sp>
      <p:sp>
        <p:nvSpPr>
          <p:cNvPr id="420" name="Network"/>
          <p:cNvSpPr txBox="1"/>
          <p:nvPr/>
        </p:nvSpPr>
        <p:spPr>
          <a:xfrm>
            <a:off x="-37656" y="6870321"/>
            <a:ext cx="3875089"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6400" b="1">
                <a:latin typeface="Gill Sans"/>
                <a:ea typeface="Gill Sans"/>
                <a:cs typeface="Gill Sans"/>
                <a:sym typeface="Gill Sans"/>
              </a:defRPr>
            </a:lvl1pPr>
          </a:lstStyle>
          <a:p>
            <a:r>
              <a:t>Network</a:t>
            </a:r>
          </a:p>
        </p:txBody>
      </p:sp>
      <p:grpSp>
        <p:nvGrpSpPr>
          <p:cNvPr id="423" name="成组"/>
          <p:cNvGrpSpPr/>
          <p:nvPr/>
        </p:nvGrpSpPr>
        <p:grpSpPr>
          <a:xfrm>
            <a:off x="6588663" y="4107086"/>
            <a:ext cx="11184652" cy="1573818"/>
            <a:chOff x="0" y="12700"/>
            <a:chExt cx="11184650" cy="1573816"/>
          </a:xfrm>
        </p:grpSpPr>
        <p:sp>
          <p:nvSpPr>
            <p:cNvPr id="421" name="线条"/>
            <p:cNvSpPr/>
            <p:nvPr/>
          </p:nvSpPr>
          <p:spPr>
            <a:xfrm flipV="1">
              <a:off x="11172855" y="12700"/>
              <a:ext cx="1" cy="1571385"/>
            </a:xfrm>
            <a:prstGeom prst="line">
              <a:avLst/>
            </a:prstGeom>
            <a:noFill/>
            <a:ln w="50800" cap="flat">
              <a:solidFill>
                <a:srgbClr val="A6AAA9"/>
              </a:solidFill>
              <a:prstDash val="solid"/>
              <a:miter lim="400000"/>
            </a:ln>
            <a:effectLst/>
          </p:spPr>
          <p:txBody>
            <a:bodyPr wrap="square" lIns="71437" tIns="71437" rIns="71437" bIns="71437" numCol="1" anchor="ctr">
              <a:noAutofit/>
            </a:bodyPr>
            <a:lstStyle/>
            <a:p>
              <a:pPr>
                <a:defRPr sz="3200"/>
              </a:pPr>
              <a:endParaRPr/>
            </a:p>
          </p:txBody>
        </p:sp>
        <p:sp>
          <p:nvSpPr>
            <p:cNvPr id="422" name="线条"/>
            <p:cNvSpPr/>
            <p:nvPr/>
          </p:nvSpPr>
          <p:spPr>
            <a:xfrm flipH="1" flipV="1">
              <a:off x="0" y="1586516"/>
              <a:ext cx="11184651" cy="1"/>
            </a:xfrm>
            <a:prstGeom prst="line">
              <a:avLst/>
            </a:prstGeom>
            <a:noFill/>
            <a:ln w="50800" cap="flat">
              <a:solidFill>
                <a:srgbClr val="A6AAA9"/>
              </a:solidFill>
              <a:prstDash val="solid"/>
              <a:miter lim="400000"/>
            </a:ln>
            <a:effectLst/>
          </p:spPr>
          <p:txBody>
            <a:bodyPr wrap="square" lIns="71437" tIns="71437" rIns="71437" bIns="71437" numCol="1" anchor="ctr">
              <a:noAutofit/>
            </a:bodyPr>
            <a:lstStyle/>
            <a:p>
              <a:pPr>
                <a:defRPr sz="3200"/>
              </a:pPr>
              <a:endParaRPr/>
            </a:p>
          </p:txBody>
        </p:sp>
      </p:grpSp>
      <p:sp>
        <p:nvSpPr>
          <p:cNvPr id="424" name="Capacity (Mbps)"/>
          <p:cNvSpPr txBox="1"/>
          <p:nvPr/>
        </p:nvSpPr>
        <p:spPr>
          <a:xfrm>
            <a:off x="16064461" y="3308391"/>
            <a:ext cx="3528953" cy="78673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4000">
                <a:solidFill>
                  <a:srgbClr val="53585F"/>
                </a:solidFill>
                <a:latin typeface="Gill Sans"/>
                <a:ea typeface="Gill Sans"/>
                <a:cs typeface="Gill Sans"/>
                <a:sym typeface="Gill Sans"/>
              </a:defRPr>
            </a:lvl1pPr>
          </a:lstStyle>
          <a:p>
            <a:r>
              <a:t>Capacity (Mbps)</a:t>
            </a:r>
          </a:p>
        </p:txBody>
      </p:sp>
      <p:sp>
        <p:nvSpPr>
          <p:cNvPr id="425" name="Time"/>
          <p:cNvSpPr txBox="1"/>
          <p:nvPr/>
        </p:nvSpPr>
        <p:spPr>
          <a:xfrm>
            <a:off x="6327138" y="4891594"/>
            <a:ext cx="1446920" cy="78673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4000">
                <a:solidFill>
                  <a:srgbClr val="53585F"/>
                </a:solidFill>
                <a:latin typeface="Gill Sans"/>
                <a:ea typeface="Gill Sans"/>
                <a:cs typeface="Gill Sans"/>
                <a:sym typeface="Gill Sans"/>
              </a:defRPr>
            </a:lvl1pPr>
          </a:lstStyle>
          <a:p>
            <a:r>
              <a:t>Time</a:t>
            </a:r>
          </a:p>
        </p:txBody>
      </p:sp>
      <p:sp>
        <p:nvSpPr>
          <p:cNvPr id="426" name="圆形"/>
          <p:cNvSpPr/>
          <p:nvPr/>
        </p:nvSpPr>
        <p:spPr>
          <a:xfrm>
            <a:off x="17194068" y="5157962"/>
            <a:ext cx="254001" cy="254001"/>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7" name="圆形"/>
          <p:cNvSpPr/>
          <p:nvPr/>
        </p:nvSpPr>
        <p:spPr>
          <a:xfrm>
            <a:off x="16276877" y="4555203"/>
            <a:ext cx="254001" cy="254001"/>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8" name="圆形"/>
          <p:cNvSpPr/>
          <p:nvPr/>
        </p:nvSpPr>
        <p:spPr>
          <a:xfrm>
            <a:off x="15359687" y="4555203"/>
            <a:ext cx="254001" cy="254001"/>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9" name="圆形"/>
          <p:cNvSpPr/>
          <p:nvPr/>
        </p:nvSpPr>
        <p:spPr>
          <a:xfrm>
            <a:off x="14442495" y="5384800"/>
            <a:ext cx="254001" cy="254000"/>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0" name="圆形"/>
          <p:cNvSpPr/>
          <p:nvPr/>
        </p:nvSpPr>
        <p:spPr>
          <a:xfrm>
            <a:off x="13531654" y="5384800"/>
            <a:ext cx="254001" cy="254000"/>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1" name="圆形"/>
          <p:cNvSpPr/>
          <p:nvPr/>
        </p:nvSpPr>
        <p:spPr>
          <a:xfrm>
            <a:off x="12620814" y="5157962"/>
            <a:ext cx="254001" cy="254001"/>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 name="圆形"/>
          <p:cNvSpPr/>
          <p:nvPr/>
        </p:nvSpPr>
        <p:spPr>
          <a:xfrm>
            <a:off x="11640594" y="5033321"/>
            <a:ext cx="254001" cy="254001"/>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3" name="圆形"/>
          <p:cNvSpPr/>
          <p:nvPr/>
        </p:nvSpPr>
        <p:spPr>
          <a:xfrm>
            <a:off x="10773732" y="4760645"/>
            <a:ext cx="254001" cy="254001"/>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4" name="圆形"/>
          <p:cNvSpPr/>
          <p:nvPr/>
        </p:nvSpPr>
        <p:spPr>
          <a:xfrm>
            <a:off x="9869241" y="3984273"/>
            <a:ext cx="254001" cy="254001"/>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5" name="圆形"/>
          <p:cNvSpPr/>
          <p:nvPr/>
        </p:nvSpPr>
        <p:spPr>
          <a:xfrm>
            <a:off x="8964750" y="3984273"/>
            <a:ext cx="254001" cy="254001"/>
          </a:xfrm>
          <a:prstGeom prst="ellipse">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39" name="成组"/>
          <p:cNvGrpSpPr/>
          <p:nvPr/>
        </p:nvGrpSpPr>
        <p:grpSpPr>
          <a:xfrm>
            <a:off x="5503211" y="4998639"/>
            <a:ext cx="9535316" cy="7686465"/>
            <a:chOff x="0" y="0"/>
            <a:chExt cx="9535315" cy="7686463"/>
          </a:xfrm>
        </p:grpSpPr>
        <p:sp>
          <p:nvSpPr>
            <p:cNvPr id="436" name="矩形"/>
            <p:cNvSpPr/>
            <p:nvPr/>
          </p:nvSpPr>
          <p:spPr>
            <a:xfrm>
              <a:off x="8597252" y="0"/>
              <a:ext cx="938064" cy="4944841"/>
            </a:xfrm>
            <a:prstGeom prst="rect">
              <a:avLst/>
            </a:prstGeom>
            <a:noFill/>
            <a:ln w="63500" cap="flat">
              <a:solidFill>
                <a:schemeClr val="accent5">
                  <a:alpha val="49104"/>
                </a:schemeClr>
              </a:solidFill>
              <a:prstDash val="solid"/>
              <a:miter lim="400000"/>
            </a:ln>
            <a:effectLst/>
          </p:spPr>
          <p:txBody>
            <a:bodyPr wrap="square" lIns="50800" tIns="50800" rIns="50800" bIns="50800" numCol="1" anchor="ctr">
              <a:noAutofit/>
            </a:bodyPr>
            <a:lstStyle/>
            <a:p>
              <a:pPr>
                <a:defRPr sz="2400">
                  <a:solidFill>
                    <a:srgbClr val="FFFFFF"/>
                  </a:solidFill>
                </a:defRPr>
              </a:pPr>
              <a:endParaRPr/>
            </a:p>
          </p:txBody>
        </p:sp>
        <p:sp>
          <p:nvSpPr>
            <p:cNvPr id="437" name="Capacity &lt; current rate ⇒ decrease rate"/>
            <p:cNvSpPr txBox="1"/>
            <p:nvPr/>
          </p:nvSpPr>
          <p:spPr>
            <a:xfrm>
              <a:off x="0" y="5812743"/>
              <a:ext cx="7177077" cy="18737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5400" b="1">
                  <a:solidFill>
                    <a:schemeClr val="accent5"/>
                  </a:solidFill>
                  <a:latin typeface="Gill Sans"/>
                  <a:ea typeface="Gill Sans"/>
                  <a:cs typeface="Gill Sans"/>
                  <a:sym typeface="Gill Sans"/>
                </a:defRPr>
              </a:lvl1pPr>
            </a:lstStyle>
            <a:p>
              <a:r>
                <a:t>Capacity &lt; current rate ⇒ decrease rate</a:t>
              </a:r>
            </a:p>
          </p:txBody>
        </p:sp>
        <p:sp>
          <p:nvSpPr>
            <p:cNvPr id="438" name="线条"/>
            <p:cNvSpPr/>
            <p:nvPr/>
          </p:nvSpPr>
          <p:spPr>
            <a:xfrm>
              <a:off x="7363249" y="5003007"/>
              <a:ext cx="1434023" cy="12421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048" y="19951"/>
                    <a:pt x="7819" y="17576"/>
                    <a:pt x="11158" y="14570"/>
                  </a:cubicBezTo>
                  <a:cubicBezTo>
                    <a:pt x="15563" y="10606"/>
                    <a:pt x="19127" y="5633"/>
                    <a:pt x="21600" y="0"/>
                  </a:cubicBezTo>
                </a:path>
              </a:pathLst>
            </a:custGeom>
            <a:noFill/>
            <a:ln w="76200" cap="flat">
              <a:solidFill>
                <a:schemeClr val="accent5"/>
              </a:solidFill>
              <a:prstDash val="solid"/>
              <a:miter lim="400000"/>
              <a:tailEnd type="stealth" w="med" len="med"/>
            </a:ln>
            <a:effectLst/>
          </p:spPr>
          <p:txBody>
            <a:bodyPr wrap="square" lIns="71437" tIns="71437" rIns="71437" bIns="71437" numCol="1" anchor="ctr">
              <a:noAutofit/>
            </a:bodyPr>
            <a:lstStyle/>
            <a:p>
              <a:pPr>
                <a:defRPr sz="3200"/>
              </a:pPr>
              <a:endParaRPr/>
            </a:p>
          </p:txBody>
        </p:sp>
      </p:grpSp>
      <p:grpSp>
        <p:nvGrpSpPr>
          <p:cNvPr id="446" name="成组"/>
          <p:cNvGrpSpPr/>
          <p:nvPr/>
        </p:nvGrpSpPr>
        <p:grpSpPr>
          <a:xfrm>
            <a:off x="8900707" y="7918030"/>
            <a:ext cx="4462393" cy="2796934"/>
            <a:chOff x="0" y="0"/>
            <a:chExt cx="4462392" cy="2796932"/>
          </a:xfrm>
        </p:grpSpPr>
        <p:grpSp>
          <p:nvGrpSpPr>
            <p:cNvPr id="444" name="成组"/>
            <p:cNvGrpSpPr/>
            <p:nvPr/>
          </p:nvGrpSpPr>
          <p:grpSpPr>
            <a:xfrm>
              <a:off x="44876" y="259100"/>
              <a:ext cx="4417517" cy="2537833"/>
              <a:chOff x="-793881" y="-287912"/>
              <a:chExt cx="4417516" cy="2537832"/>
            </a:xfrm>
          </p:grpSpPr>
          <p:sp>
            <p:nvSpPr>
              <p:cNvPr id="440" name="1s chunks at…"/>
              <p:cNvSpPr txBox="1"/>
              <p:nvPr/>
            </p:nvSpPr>
            <p:spPr>
              <a:xfrm>
                <a:off x="-793882" y="751319"/>
                <a:ext cx="4417517" cy="1498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4800">
                    <a:latin typeface="Gill Sans"/>
                    <a:ea typeface="Gill Sans"/>
                    <a:cs typeface="Gill Sans"/>
                    <a:sym typeface="Gill Sans"/>
                  </a:defRPr>
                </a:pPr>
                <a:r>
                  <a:t>1s chunks at </a:t>
                </a:r>
              </a:p>
              <a:p>
                <a:pPr>
                  <a:defRPr sz="4800">
                    <a:latin typeface="Gill Sans"/>
                    <a:ea typeface="Gill Sans"/>
                    <a:cs typeface="Gill Sans"/>
                    <a:sym typeface="Gill Sans"/>
                  </a:defRPr>
                </a:pPr>
                <a:r>
                  <a:t>different bit-rates</a:t>
                </a:r>
              </a:p>
            </p:txBody>
          </p:sp>
          <p:sp>
            <p:nvSpPr>
              <p:cNvPr id="441" name="线条"/>
              <p:cNvSpPr/>
              <p:nvPr/>
            </p:nvSpPr>
            <p:spPr>
              <a:xfrm flipH="1" flipV="1">
                <a:off x="219890" y="-262983"/>
                <a:ext cx="226273" cy="943337"/>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442" name="线条"/>
              <p:cNvSpPr/>
              <p:nvPr/>
            </p:nvSpPr>
            <p:spPr>
              <a:xfrm flipV="1">
                <a:off x="2397604" y="-229666"/>
                <a:ext cx="605213" cy="101764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443" name="线条"/>
              <p:cNvSpPr/>
              <p:nvPr/>
            </p:nvSpPr>
            <p:spPr>
              <a:xfrm flipV="1">
                <a:off x="1604415" y="-287913"/>
                <a:ext cx="365891" cy="1010738"/>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445" name="线条"/>
            <p:cNvSpPr/>
            <p:nvPr/>
          </p:nvSpPr>
          <p:spPr>
            <a:xfrm flipH="1" flipV="1">
              <a:off x="0" y="-1"/>
              <a:ext cx="790058" cy="126080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447" name="线条"/>
          <p:cNvSpPr/>
          <p:nvPr/>
        </p:nvSpPr>
        <p:spPr>
          <a:xfrm>
            <a:off x="17870592"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448" name="矩形"/>
          <p:cNvSpPr/>
          <p:nvPr/>
        </p:nvSpPr>
        <p:spPr>
          <a:xfrm>
            <a:off x="16877202" y="7262277"/>
            <a:ext cx="887735" cy="541991"/>
          </a:xfrm>
          <a:prstGeom prst="rect">
            <a:avLst/>
          </a:prstGeom>
          <a:solidFill>
            <a:srgbClr val="A7ED8B">
              <a:alpha val="84921"/>
            </a:srgbClr>
          </a:solidFill>
          <a:ln w="12700">
            <a:miter lim="400000"/>
          </a:ln>
        </p:spPr>
        <p:txBody>
          <a:bodyPr lIns="50800" tIns="50800" rIns="50800" bIns="50800" anchor="ctr"/>
          <a:lstStyle/>
          <a:p>
            <a:pPr>
              <a:defRPr sz="2400">
                <a:solidFill>
                  <a:srgbClr val="FFFFFF"/>
                </a:solidFill>
              </a:defRPr>
            </a:pPr>
            <a:endParaRPr/>
          </a:p>
        </p:txBody>
      </p:sp>
      <p:sp>
        <p:nvSpPr>
          <p:cNvPr id="449" name="矩形"/>
          <p:cNvSpPr/>
          <p:nvPr/>
        </p:nvSpPr>
        <p:spPr>
          <a:xfrm>
            <a:off x="7743392" y="6522020"/>
            <a:ext cx="887735" cy="1779278"/>
          </a:xfrm>
          <a:prstGeom prst="rect">
            <a:avLst/>
          </a:prstGeom>
          <a:solidFill>
            <a:srgbClr val="A7ED8B">
              <a:alpha val="84921"/>
            </a:srgbClr>
          </a:solidFill>
          <a:ln w="12700">
            <a:miter lim="400000"/>
          </a:ln>
        </p:spPr>
        <p:txBody>
          <a:bodyPr lIns="50800" tIns="50800" rIns="50800" bIns="50800" anchor="ctr"/>
          <a:lstStyle/>
          <a:p>
            <a:pPr>
              <a:defRPr sz="2400">
                <a:solidFill>
                  <a:srgbClr val="FFFFFF"/>
                </a:solidFill>
              </a:defRPr>
            </a:pPr>
            <a:endParaRPr/>
          </a:p>
        </p:txBody>
      </p:sp>
      <p:grpSp>
        <p:nvGrpSpPr>
          <p:cNvPr id="452" name="成组"/>
          <p:cNvGrpSpPr/>
          <p:nvPr/>
        </p:nvGrpSpPr>
        <p:grpSpPr>
          <a:xfrm>
            <a:off x="12856959" y="7694510"/>
            <a:ext cx="4486311" cy="2012114"/>
            <a:chOff x="1876002" y="0"/>
            <a:chExt cx="4486309" cy="2012113"/>
          </a:xfrm>
        </p:grpSpPr>
        <p:sp>
          <p:nvSpPr>
            <p:cNvPr id="450" name="Playing out"/>
            <p:cNvSpPr txBox="1"/>
            <p:nvPr/>
          </p:nvSpPr>
          <p:spPr>
            <a:xfrm>
              <a:off x="1876002" y="1010485"/>
              <a:ext cx="3438933" cy="10016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5400">
                  <a:latin typeface="Gill Sans"/>
                  <a:ea typeface="Gill Sans"/>
                  <a:cs typeface="Gill Sans"/>
                  <a:sym typeface="Gill Sans"/>
                </a:defRPr>
              </a:lvl1pPr>
            </a:lstStyle>
            <a:p>
              <a:r>
                <a:t>Playing out</a:t>
              </a:r>
            </a:p>
          </p:txBody>
        </p:sp>
        <p:sp>
          <p:nvSpPr>
            <p:cNvPr id="451" name="线条"/>
            <p:cNvSpPr/>
            <p:nvPr/>
          </p:nvSpPr>
          <p:spPr>
            <a:xfrm>
              <a:off x="5254438" y="0"/>
              <a:ext cx="1107874" cy="1557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12" y="20069"/>
                    <a:pt x="10270" y="17472"/>
                    <a:pt x="14010" y="14025"/>
                  </a:cubicBezTo>
                  <a:cubicBezTo>
                    <a:pt x="18249" y="10119"/>
                    <a:pt x="20915" y="5257"/>
                    <a:pt x="21600" y="0"/>
                  </a:cubicBezTo>
                </a:path>
              </a:pathLst>
            </a:custGeom>
            <a:noFill/>
            <a:ln w="50800" cap="flat">
              <a:solidFill>
                <a:srgbClr val="000000"/>
              </a:solidFill>
              <a:prstDash val="solid"/>
              <a:miter lim="400000"/>
              <a:tailEnd type="stealth" w="med" len="med"/>
            </a:ln>
            <a:effectLst/>
          </p:spPr>
          <p:txBody>
            <a:bodyPr wrap="square" lIns="71437" tIns="71437" rIns="71437" bIns="71437" numCol="1" anchor="ctr">
              <a:noAutofit/>
            </a:bodyPr>
            <a:lstStyle/>
            <a:p>
              <a:pPr>
                <a:defRPr sz="3200"/>
              </a:pPr>
              <a:endParaRPr/>
            </a:p>
          </p:txBody>
        </p:sp>
      </p:grpSp>
      <p:grpSp>
        <p:nvGrpSpPr>
          <p:cNvPr id="455" name="成组"/>
          <p:cNvGrpSpPr/>
          <p:nvPr/>
        </p:nvGrpSpPr>
        <p:grpSpPr>
          <a:xfrm>
            <a:off x="2894783" y="8067037"/>
            <a:ext cx="5243395" cy="2012114"/>
            <a:chOff x="1118917" y="0"/>
            <a:chExt cx="5243394" cy="2012113"/>
          </a:xfrm>
        </p:grpSpPr>
        <p:sp>
          <p:nvSpPr>
            <p:cNvPr id="453" name="Downloading"/>
            <p:cNvSpPr txBox="1"/>
            <p:nvPr/>
          </p:nvSpPr>
          <p:spPr>
            <a:xfrm>
              <a:off x="1118917" y="1010485"/>
              <a:ext cx="4196018" cy="10016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5400">
                  <a:latin typeface="Gill Sans"/>
                  <a:ea typeface="Gill Sans"/>
                  <a:cs typeface="Gill Sans"/>
                  <a:sym typeface="Gill Sans"/>
                </a:defRPr>
              </a:lvl1pPr>
            </a:lstStyle>
            <a:p>
              <a:r>
                <a:t>Downloading</a:t>
              </a:r>
            </a:p>
          </p:txBody>
        </p:sp>
        <p:sp>
          <p:nvSpPr>
            <p:cNvPr id="454" name="线条"/>
            <p:cNvSpPr/>
            <p:nvPr/>
          </p:nvSpPr>
          <p:spPr>
            <a:xfrm>
              <a:off x="5254438" y="0"/>
              <a:ext cx="1107874" cy="1557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12" y="20069"/>
                    <a:pt x="10270" y="17472"/>
                    <a:pt x="14010" y="14025"/>
                  </a:cubicBezTo>
                  <a:cubicBezTo>
                    <a:pt x="18249" y="10119"/>
                    <a:pt x="20915" y="5257"/>
                    <a:pt x="21600" y="0"/>
                  </a:cubicBezTo>
                </a:path>
              </a:pathLst>
            </a:custGeom>
            <a:noFill/>
            <a:ln w="50800" cap="flat">
              <a:solidFill>
                <a:srgbClr val="000000"/>
              </a:solidFill>
              <a:prstDash val="solid"/>
              <a:miter lim="400000"/>
              <a:tailEnd type="stealth" w="med" len="med"/>
            </a:ln>
            <a:effectLst/>
          </p:spPr>
          <p:txBody>
            <a:bodyPr wrap="square" lIns="71437" tIns="71437" rIns="71437" bIns="71437" numCol="1" anchor="ctr">
              <a:noAutofit/>
            </a:bodyPr>
            <a:lstStyle/>
            <a:p>
              <a:pPr>
                <a:defRPr sz="3200"/>
              </a:pPr>
              <a:endParaRPr/>
            </a:p>
          </p:txBody>
        </p:sp>
      </p:grpSp>
      <p:pic>
        <p:nvPicPr>
          <p:cNvPr id="456" name="图像" descr="图像"/>
          <p:cNvPicPr>
            <a:picLocks noChangeAspect="1"/>
          </p:cNvPicPr>
          <p:nvPr/>
        </p:nvPicPr>
        <p:blipFill>
          <a:blip r:embed="rId3">
            <a:extLst/>
          </a:blip>
          <a:srcRect l="18679" t="21780" r="55314" b="16878"/>
          <a:stretch>
            <a:fillRect/>
          </a:stretch>
        </p:blipFill>
        <p:spPr>
          <a:xfrm>
            <a:off x="20533264" y="2330468"/>
            <a:ext cx="7659407" cy="1016225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446"/>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417"/>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4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4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6" nodeType="clickEffect">
                                  <p:stCondLst>
                                    <p:cond delay="0"/>
                                  </p:stCondLst>
                                  <p:iterate>
                                    <p:tmAbs val="0"/>
                                  </p:iterate>
                                  <p:childTnLst>
                                    <p:set>
                                      <p:cBhvr>
                                        <p:cTn id="24" fill="hold">
                                          <p:stCondLst>
                                            <p:cond delay="0"/>
                                          </p:stCondLst>
                                        </p:cTn>
                                        <p:tgtEl>
                                          <p:spTgt spid="452"/>
                                        </p:tgtEl>
                                        <p:attrNameLst>
                                          <p:attrName>style.visibility</p:attrName>
                                        </p:attrNameLst>
                                      </p:cBhvr>
                                      <p:to>
                                        <p:strVal val="hidden"/>
                                      </p:to>
                                    </p:set>
                                  </p:childTnLst>
                                </p:cTn>
                              </p:par>
                            </p:childTnLst>
                          </p:cTn>
                        </p:par>
                        <p:par>
                          <p:cTn id="25" fill="hold">
                            <p:stCondLst>
                              <p:cond delay="0"/>
                            </p:stCondLst>
                            <p:childTnLst>
                              <p:par>
                                <p:cTn id="26" presetID="1" presetClass="exit" presetSubtype="0" fill="hold" grpId="7" nodeType="afterEffect">
                                  <p:stCondLst>
                                    <p:cond delay="0"/>
                                  </p:stCondLst>
                                  <p:iterate>
                                    <p:tmAbs val="0"/>
                                  </p:iterate>
                                  <p:childTnLst>
                                    <p:set>
                                      <p:cBhvr>
                                        <p:cTn id="27" fill="hold">
                                          <p:stCondLst>
                                            <p:cond delay="0"/>
                                          </p:stCondLst>
                                        </p:cTn>
                                        <p:tgtEl>
                                          <p:spTgt spid="455"/>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3" animBg="1" advAuto="0"/>
      <p:bldP spid="439" grpId="8" animBg="1" advAuto="0"/>
      <p:bldP spid="446" grpId="1" animBg="1" advAuto="0"/>
      <p:bldP spid="446" grpId="2" animBg="1" advAuto="0"/>
      <p:bldP spid="452" grpId="4" animBg="1" advAuto="0"/>
      <p:bldP spid="452" grpId="6" animBg="1" advAuto="0"/>
      <p:bldP spid="455" grpId="5" animBg="1" advAuto="0"/>
      <p:bldP spid="455" grpId="7"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Issue"/>
          <p:cNvSpPr txBox="1">
            <a:spLocks noGrp="1"/>
          </p:cNvSpPr>
          <p:nvPr>
            <p:ph type="title"/>
          </p:nvPr>
        </p:nvSpPr>
        <p:spPr>
          <a:xfrm>
            <a:off x="-35147" y="125015"/>
            <a:ext cx="24454294" cy="2482454"/>
          </a:xfrm>
          <a:prstGeom prst="rect">
            <a:avLst/>
          </a:prstGeom>
        </p:spPr>
        <p:txBody>
          <a:bodyPr/>
          <a:lstStyle/>
          <a:p>
            <a:r>
              <a:t>Issue</a:t>
            </a:r>
          </a:p>
        </p:txBody>
      </p:sp>
      <p:sp>
        <p:nvSpPr>
          <p:cNvPr id="461" name="Encode video in multiple bit-rates…"/>
          <p:cNvSpPr txBox="1">
            <a:spLocks noGrp="1"/>
          </p:cNvSpPr>
          <p:nvPr>
            <p:ph type="body" sz="quarter" idx="4294967295"/>
          </p:nvPr>
        </p:nvSpPr>
        <p:spPr>
          <a:xfrm>
            <a:off x="4841524" y="4683954"/>
            <a:ext cx="14700952" cy="3704043"/>
          </a:xfrm>
          <a:prstGeom prst="rect">
            <a:avLst/>
          </a:prstGeom>
        </p:spPr>
        <p:txBody>
          <a:bodyPr anchor="t">
            <a:noAutofit/>
          </a:bodyPr>
          <a:lstStyle/>
          <a:p>
            <a:pPr marL="1016000" indent="-1016000">
              <a:spcBef>
                <a:spcPts val="3200"/>
              </a:spcBef>
              <a:buSzPct val="150000"/>
              <a:defRPr sz="5800">
                <a:latin typeface="Gill Sans"/>
                <a:ea typeface="Gill Sans"/>
                <a:cs typeface="Gill Sans"/>
                <a:sym typeface="Gill Sans"/>
              </a:defRPr>
            </a:pPr>
            <a:r>
              <a:t>Encode video in multiple bit-rates</a:t>
            </a:r>
          </a:p>
          <a:p>
            <a:pPr marL="1016000" indent="-1016000">
              <a:spcBef>
                <a:spcPts val="3200"/>
              </a:spcBef>
              <a:buSzPct val="150000"/>
              <a:defRPr sz="5800" b="1">
                <a:solidFill>
                  <a:schemeClr val="accent5"/>
                </a:solidFill>
                <a:latin typeface="Gill Sans"/>
                <a:ea typeface="Gill Sans"/>
                <a:cs typeface="Gill Sans"/>
                <a:sym typeface="Gill Sans"/>
              </a:defRPr>
            </a:pPr>
            <a:r>
              <a:t>Estimate connection’s available bandwidth</a:t>
            </a:r>
          </a:p>
          <a:p>
            <a:pPr marL="1016000" indent="-1016000">
              <a:spcBef>
                <a:spcPts val="3200"/>
              </a:spcBef>
              <a:buSzPct val="150000"/>
              <a:defRPr sz="5800">
                <a:latin typeface="Gill Sans"/>
                <a:ea typeface="Gill Sans"/>
                <a:cs typeface="Gill Sans"/>
                <a:sym typeface="Gill Sans"/>
              </a:defRPr>
            </a:pPr>
            <a:r>
              <a:t>Pick a video rate ≤ available bandwidth</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0D4004-870F-467C-BEC4-B54A5B0C971F}"/>
              </a:ext>
            </a:extLst>
          </p:cNvPr>
          <p:cNvPicPr>
            <a:picLocks noChangeAspect="1"/>
          </p:cNvPicPr>
          <p:nvPr/>
        </p:nvPicPr>
        <p:blipFill>
          <a:blip r:embed="rId3"/>
          <a:stretch>
            <a:fillRect/>
          </a:stretch>
        </p:blipFill>
        <p:spPr>
          <a:xfrm>
            <a:off x="5869116" y="1945617"/>
            <a:ext cx="12645571" cy="3948860"/>
          </a:xfrm>
          <a:prstGeom prst="rect">
            <a:avLst/>
          </a:prstGeom>
        </p:spPr>
      </p:pic>
      <p:sp>
        <p:nvSpPr>
          <p:cNvPr id="465" name="Estimating available capacity"/>
          <p:cNvSpPr txBox="1">
            <a:spLocks noGrp="1"/>
          </p:cNvSpPr>
          <p:nvPr>
            <p:ph type="title"/>
          </p:nvPr>
        </p:nvSpPr>
        <p:spPr>
          <a:prstGeom prst="rect">
            <a:avLst/>
          </a:prstGeom>
        </p:spPr>
        <p:txBody>
          <a:bodyPr/>
          <a:lstStyle/>
          <a:p>
            <a:r>
              <a:t>Estimating available capacity</a:t>
            </a:r>
          </a:p>
        </p:txBody>
      </p:sp>
      <p:grpSp>
        <p:nvGrpSpPr>
          <p:cNvPr id="474" name="成组"/>
          <p:cNvGrpSpPr/>
          <p:nvPr/>
        </p:nvGrpSpPr>
        <p:grpSpPr>
          <a:xfrm>
            <a:off x="2350033" y="7568609"/>
            <a:ext cx="12777542" cy="6159761"/>
            <a:chOff x="0" y="766532"/>
            <a:chExt cx="12777540" cy="6159759"/>
          </a:xfrm>
        </p:grpSpPr>
        <p:sp>
          <p:nvSpPr>
            <p:cNvPr id="472" name="Avg. throughput over chunk download (kbps)"/>
            <p:cNvSpPr txBox="1"/>
            <p:nvPr/>
          </p:nvSpPr>
          <p:spPr>
            <a:xfrm>
              <a:off x="0" y="766532"/>
              <a:ext cx="5352956" cy="13774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53585F"/>
                  </a:solidFill>
                  <a:latin typeface="Gill Sans"/>
                  <a:ea typeface="Gill Sans"/>
                  <a:cs typeface="Gill Sans"/>
                  <a:sym typeface="Gill Sans"/>
                </a:defRPr>
              </a:lvl1pPr>
            </a:lstStyle>
            <a:p>
              <a:r>
                <a:t>Avg. throughput over chunk download (kbps)</a:t>
              </a:r>
            </a:p>
          </p:txBody>
        </p:sp>
        <p:sp>
          <p:nvSpPr>
            <p:cNvPr id="473" name="Time(s)"/>
            <p:cNvSpPr txBox="1"/>
            <p:nvPr/>
          </p:nvSpPr>
          <p:spPr>
            <a:xfrm>
              <a:off x="7424584" y="6152826"/>
              <a:ext cx="5352956" cy="773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53585F"/>
                  </a:solidFill>
                  <a:latin typeface="Gill Sans"/>
                  <a:ea typeface="Gill Sans"/>
                  <a:cs typeface="Gill Sans"/>
                  <a:sym typeface="Gill Sans"/>
                </a:defRPr>
              </a:lvl1pPr>
            </a:lstStyle>
            <a:p>
              <a:r>
                <a:t>Time(s)</a:t>
              </a:r>
            </a:p>
          </p:txBody>
        </p:sp>
      </p:grpSp>
      <p:pic>
        <p:nvPicPr>
          <p:cNvPr id="3" name="图片 2">
            <a:extLst>
              <a:ext uri="{FF2B5EF4-FFF2-40B4-BE49-F238E27FC236}">
                <a16:creationId xmlns:a16="http://schemas.microsoft.com/office/drawing/2014/main" id="{F2D571EB-A294-4C73-B233-777D23AA0A67}"/>
              </a:ext>
            </a:extLst>
          </p:cNvPr>
          <p:cNvPicPr>
            <a:picLocks noChangeAspect="1"/>
          </p:cNvPicPr>
          <p:nvPr/>
        </p:nvPicPr>
        <p:blipFill>
          <a:blip r:embed="rId4"/>
          <a:stretch>
            <a:fillRect/>
          </a:stretch>
        </p:blipFill>
        <p:spPr>
          <a:xfrm>
            <a:off x="7562264" y="6510076"/>
            <a:ext cx="9118748" cy="6444829"/>
          </a:xfrm>
          <a:prstGeom prst="rect">
            <a:avLst/>
          </a:prstGeom>
        </p:spPr>
      </p:pic>
      <p:sp>
        <p:nvSpPr>
          <p:cNvPr id="475" name="“A random sample of 300,000 Netflix sessions shows that roughly 10% of sessions experience a median throughput less than half of the 95th percentile throughput.”"/>
          <p:cNvSpPr txBox="1"/>
          <p:nvPr/>
        </p:nvSpPr>
        <p:spPr>
          <a:xfrm>
            <a:off x="4927454" y="6115644"/>
            <a:ext cx="15423261" cy="4083809"/>
          </a:xfrm>
          <a:prstGeom prst="rect">
            <a:avLst/>
          </a:prstGeom>
          <a:solidFill>
            <a:schemeClr val="accent4"/>
          </a:solidFill>
          <a:ln w="12700">
            <a:miter lim="400000"/>
          </a:ln>
          <a:effectLst>
            <a:outerShdw blurRad="190500" dist="190500" dir="5400000" rotWithShape="0">
              <a:srgbClr val="000000"/>
            </a:outerShdw>
          </a:effectLst>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defRPr sz="6400" b="1" i="1">
                <a:solidFill>
                  <a:srgbClr val="FFFFFF"/>
                </a:solidFill>
                <a:latin typeface="Gill Sans"/>
                <a:ea typeface="Gill Sans"/>
                <a:cs typeface="Gill Sans"/>
                <a:sym typeface="Gill Sans"/>
              </a:defRPr>
            </a:lvl1pPr>
          </a:lstStyle>
          <a:p>
            <a:r>
              <a:rPr dirty="0"/>
              <a:t>“A random sample of 300,000 Netflix sessions shows that roughly 10% of sessions experience a median throughput less than half of the 95th percentile throughput.”</a:t>
            </a:r>
          </a:p>
        </p:txBody>
      </p:sp>
      <p:sp>
        <p:nvSpPr>
          <p:cNvPr id="476" name="“20–30% of rebuffers are unnecessary”"/>
          <p:cNvSpPr txBox="1"/>
          <p:nvPr/>
        </p:nvSpPr>
        <p:spPr>
          <a:xfrm>
            <a:off x="4927454" y="11350906"/>
            <a:ext cx="15423261" cy="1129154"/>
          </a:xfrm>
          <a:prstGeom prst="rect">
            <a:avLst/>
          </a:prstGeom>
          <a:solidFill>
            <a:schemeClr val="accent4"/>
          </a:solidFill>
          <a:ln w="12700">
            <a:miter lim="400000"/>
          </a:ln>
          <a:effectLst>
            <a:outerShdw blurRad="190500" dist="190500" dir="5400000" rotWithShape="0">
              <a:srgbClr val="000000"/>
            </a:outerShdw>
          </a:effectLst>
          <a:extLst>
            <a:ext uri="{C572A759-6A51-4108-AA02-DFA0A04FC94B}">
              <ma14:wrappingTextBoxFlag xmlns="" xmlns:ma14="http://schemas.microsoft.com/office/mac/drawingml/2011/main" val="1"/>
            </a:ext>
          </a:extLst>
        </p:spPr>
        <p:txBody>
          <a:bodyPr wrap="square" lIns="71437" tIns="71437" rIns="71437" bIns="71437" anchor="ctr">
            <a:spAutoFit/>
          </a:bodyPr>
          <a:lstStyle>
            <a:lvl1pPr>
              <a:defRPr sz="6400" b="1" i="1">
                <a:solidFill>
                  <a:srgbClr val="FFFFFF"/>
                </a:solidFill>
                <a:latin typeface="Gill Sans"/>
                <a:ea typeface="Gill Sans"/>
                <a:cs typeface="Gill Sans"/>
                <a:sym typeface="Gill Sans"/>
              </a:defRPr>
            </a:lvl1pPr>
          </a:lstStyle>
          <a:p>
            <a:r>
              <a:t>“20–30% of rebuffers are unnecessary”</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1" animBg="1" advAuto="0"/>
      <p:bldP spid="476"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Capacity estimation"/>
          <p:cNvSpPr txBox="1">
            <a:spLocks noGrp="1"/>
          </p:cNvSpPr>
          <p:nvPr>
            <p:ph type="title"/>
          </p:nvPr>
        </p:nvSpPr>
        <p:spPr>
          <a:prstGeom prst="rect">
            <a:avLst/>
          </a:prstGeom>
        </p:spPr>
        <p:txBody>
          <a:bodyPr/>
          <a:lstStyle/>
          <a:p>
            <a:r>
              <a:t>Capacity estimation</a:t>
            </a:r>
          </a:p>
        </p:txBody>
      </p:sp>
      <p:sp>
        <p:nvSpPr>
          <p:cNvPr id="481" name="矩形"/>
          <p:cNvSpPr/>
          <p:nvPr/>
        </p:nvSpPr>
        <p:spPr>
          <a:xfrm>
            <a:off x="6581671" y="6481148"/>
            <a:ext cx="11220659" cy="1861022"/>
          </a:xfrm>
          <a:prstGeom prst="rect">
            <a:avLst/>
          </a:prstGeom>
          <a:solidFill>
            <a:srgbClr val="FFFFFF"/>
          </a:solidFill>
          <a:ln w="127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482" name="矩形"/>
          <p:cNvSpPr/>
          <p:nvPr/>
        </p:nvSpPr>
        <p:spPr>
          <a:xfrm>
            <a:off x="16877202" y="7803757"/>
            <a:ext cx="887735" cy="4911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83" name="矩形"/>
          <p:cNvSpPr/>
          <p:nvPr/>
        </p:nvSpPr>
        <p:spPr>
          <a:xfrm>
            <a:off x="15960010" y="7797407"/>
            <a:ext cx="887735" cy="5038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84" name="矩形"/>
          <p:cNvSpPr/>
          <p:nvPr/>
        </p:nvSpPr>
        <p:spPr>
          <a:xfrm>
            <a:off x="15042819" y="7274977"/>
            <a:ext cx="887735" cy="102632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85" name="矩形"/>
          <p:cNvSpPr/>
          <p:nvPr/>
        </p:nvSpPr>
        <p:spPr>
          <a:xfrm>
            <a:off x="14125629" y="7274977"/>
            <a:ext cx="887735" cy="102632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86" name="矩形"/>
          <p:cNvSpPr/>
          <p:nvPr/>
        </p:nvSpPr>
        <p:spPr>
          <a:xfrm>
            <a:off x="13208437" y="8069612"/>
            <a:ext cx="887734" cy="231686"/>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87" name="矩形"/>
          <p:cNvSpPr/>
          <p:nvPr/>
        </p:nvSpPr>
        <p:spPr>
          <a:xfrm>
            <a:off x="12291246" y="8069612"/>
            <a:ext cx="887735" cy="231686"/>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88" name="矩形"/>
          <p:cNvSpPr/>
          <p:nvPr/>
        </p:nvSpPr>
        <p:spPr>
          <a:xfrm>
            <a:off x="11374056" y="7797407"/>
            <a:ext cx="887734" cy="5038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89" name="矩形"/>
          <p:cNvSpPr/>
          <p:nvPr/>
        </p:nvSpPr>
        <p:spPr>
          <a:xfrm>
            <a:off x="10456864" y="7797407"/>
            <a:ext cx="887735" cy="5038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90" name="矩形"/>
          <p:cNvSpPr/>
          <p:nvPr/>
        </p:nvSpPr>
        <p:spPr>
          <a:xfrm>
            <a:off x="9552374" y="7274977"/>
            <a:ext cx="887735" cy="102632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91" name="矩形"/>
          <p:cNvSpPr/>
          <p:nvPr/>
        </p:nvSpPr>
        <p:spPr>
          <a:xfrm>
            <a:off x="8647882" y="6522020"/>
            <a:ext cx="887735" cy="1779278"/>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492" name="线条"/>
          <p:cNvSpPr/>
          <p:nvPr/>
        </p:nvSpPr>
        <p:spPr>
          <a:xfrm>
            <a:off x="4131473"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493" name="形状"/>
          <p:cNvSpPr/>
          <p:nvPr/>
        </p:nvSpPr>
        <p:spPr>
          <a:xfrm>
            <a:off x="-1055357" y="2360074"/>
            <a:ext cx="5100560" cy="7827133"/>
          </a:xfrm>
          <a:custGeom>
            <a:avLst/>
            <a:gdLst/>
            <a:ahLst/>
            <a:cxnLst>
              <a:cxn ang="0">
                <a:pos x="wd2" y="hd2"/>
              </a:cxn>
              <a:cxn ang="5400000">
                <a:pos x="wd2" y="hd2"/>
              </a:cxn>
              <a:cxn ang="10800000">
                <a:pos x="wd2" y="hd2"/>
              </a:cxn>
              <a:cxn ang="16200000">
                <a:pos x="wd2" y="hd2"/>
              </a:cxn>
            </a:cxnLst>
            <a:rect l="0" t="0" r="r" b="b"/>
            <a:pathLst>
              <a:path w="20269" h="21042" extrusionOk="0">
                <a:moveTo>
                  <a:pt x="2378" y="69"/>
                </a:moveTo>
                <a:cubicBezTo>
                  <a:pt x="4708" y="-362"/>
                  <a:pt x="6316" y="1343"/>
                  <a:pt x="8446" y="1949"/>
                </a:cubicBezTo>
                <a:cubicBezTo>
                  <a:pt x="11099" y="2704"/>
                  <a:pt x="15170" y="2268"/>
                  <a:pt x="15427" y="4320"/>
                </a:cubicBezTo>
                <a:cubicBezTo>
                  <a:pt x="15560" y="5387"/>
                  <a:pt x="13977" y="6152"/>
                  <a:pt x="13808" y="7195"/>
                </a:cubicBezTo>
                <a:cubicBezTo>
                  <a:pt x="13573" y="8642"/>
                  <a:pt x="15726" y="9515"/>
                  <a:pt x="17424" y="10444"/>
                </a:cubicBezTo>
                <a:cubicBezTo>
                  <a:pt x="19163" y="11396"/>
                  <a:pt x="20475" y="12737"/>
                  <a:pt x="20241" y="14226"/>
                </a:cubicBezTo>
                <a:cubicBezTo>
                  <a:pt x="19925" y="16241"/>
                  <a:pt x="17122" y="17476"/>
                  <a:pt x="14192" y="18129"/>
                </a:cubicBezTo>
                <a:cubicBezTo>
                  <a:pt x="11140" y="18810"/>
                  <a:pt x="7850" y="19065"/>
                  <a:pt x="5098" y="20199"/>
                </a:cubicBezTo>
                <a:cubicBezTo>
                  <a:pt x="3995" y="20655"/>
                  <a:pt x="2849" y="21238"/>
                  <a:pt x="1622" y="20977"/>
                </a:cubicBezTo>
                <a:cubicBezTo>
                  <a:pt x="-741" y="20476"/>
                  <a:pt x="-1" y="18357"/>
                  <a:pt x="618" y="16515"/>
                </a:cubicBezTo>
                <a:cubicBezTo>
                  <a:pt x="1172" y="14871"/>
                  <a:pt x="722" y="13169"/>
                  <a:pt x="821" y="11512"/>
                </a:cubicBezTo>
                <a:cubicBezTo>
                  <a:pt x="921" y="9838"/>
                  <a:pt x="1571" y="8169"/>
                  <a:pt x="1134" y="6492"/>
                </a:cubicBezTo>
                <a:cubicBezTo>
                  <a:pt x="441" y="3829"/>
                  <a:pt x="-1125" y="717"/>
                  <a:pt x="2378" y="69"/>
                </a:cubicBezTo>
                <a:close/>
              </a:path>
            </a:pathLst>
          </a:custGeom>
          <a:solidFill>
            <a:schemeClr val="accent1">
              <a:alpha val="14201"/>
            </a:schemeClr>
          </a:solidFill>
          <a:ln w="25400">
            <a:solidFill>
              <a:schemeClr val="accent1">
                <a:alpha val="14201"/>
              </a:schemeClr>
            </a:solidFill>
            <a:miter lim="400000"/>
          </a:ln>
        </p:spPr>
        <p:txBody>
          <a:bodyPr lIns="71437" tIns="71437" rIns="71437" bIns="71437" anchor="ctr"/>
          <a:lstStyle/>
          <a:p>
            <a:pPr>
              <a:defRPr sz="3200"/>
            </a:pPr>
            <a:endParaRPr/>
          </a:p>
        </p:txBody>
      </p:sp>
      <p:sp>
        <p:nvSpPr>
          <p:cNvPr id="494" name="Network"/>
          <p:cNvSpPr txBox="1"/>
          <p:nvPr/>
        </p:nvSpPr>
        <p:spPr>
          <a:xfrm>
            <a:off x="-37656" y="6870321"/>
            <a:ext cx="3875089"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6400" b="1">
                <a:latin typeface="Gill Sans"/>
                <a:ea typeface="Gill Sans"/>
                <a:cs typeface="Gill Sans"/>
                <a:sym typeface="Gill Sans"/>
              </a:defRPr>
            </a:lvl1pPr>
          </a:lstStyle>
          <a:p>
            <a:r>
              <a:t>Network</a:t>
            </a:r>
          </a:p>
        </p:txBody>
      </p:sp>
      <p:grpSp>
        <p:nvGrpSpPr>
          <p:cNvPr id="510" name="成组"/>
          <p:cNvGrpSpPr/>
          <p:nvPr/>
        </p:nvGrpSpPr>
        <p:grpSpPr>
          <a:xfrm>
            <a:off x="6327138" y="3308391"/>
            <a:ext cx="13266276" cy="2372513"/>
            <a:chOff x="0" y="0"/>
            <a:chExt cx="13266274" cy="2372512"/>
          </a:xfrm>
        </p:grpSpPr>
        <p:grpSp>
          <p:nvGrpSpPr>
            <p:cNvPr id="497" name="成组"/>
            <p:cNvGrpSpPr/>
            <p:nvPr/>
          </p:nvGrpSpPr>
          <p:grpSpPr>
            <a:xfrm>
              <a:off x="261525" y="798695"/>
              <a:ext cx="11184651" cy="1573818"/>
              <a:chOff x="0" y="12700"/>
              <a:chExt cx="11184650" cy="1573816"/>
            </a:xfrm>
          </p:grpSpPr>
          <p:sp>
            <p:nvSpPr>
              <p:cNvPr id="495" name="线条"/>
              <p:cNvSpPr/>
              <p:nvPr/>
            </p:nvSpPr>
            <p:spPr>
              <a:xfrm flipV="1">
                <a:off x="11172855" y="12700"/>
                <a:ext cx="1" cy="1571385"/>
              </a:xfrm>
              <a:prstGeom prst="line">
                <a:avLst/>
              </a:prstGeom>
              <a:noFill/>
              <a:ln w="50800" cap="flat">
                <a:solidFill>
                  <a:srgbClr val="A6AAA9"/>
                </a:solidFill>
                <a:prstDash val="solid"/>
                <a:miter lim="400000"/>
              </a:ln>
              <a:effectLst/>
            </p:spPr>
            <p:txBody>
              <a:bodyPr wrap="square" lIns="71437" tIns="71437" rIns="71437" bIns="71437" numCol="1" anchor="ctr">
                <a:noAutofit/>
              </a:bodyPr>
              <a:lstStyle/>
              <a:p>
                <a:pPr>
                  <a:defRPr sz="3200"/>
                </a:pPr>
                <a:endParaRPr/>
              </a:p>
            </p:txBody>
          </p:sp>
          <p:sp>
            <p:nvSpPr>
              <p:cNvPr id="496" name="线条"/>
              <p:cNvSpPr/>
              <p:nvPr/>
            </p:nvSpPr>
            <p:spPr>
              <a:xfrm flipH="1" flipV="1">
                <a:off x="0" y="1586516"/>
                <a:ext cx="11184651" cy="1"/>
              </a:xfrm>
              <a:prstGeom prst="line">
                <a:avLst/>
              </a:prstGeom>
              <a:noFill/>
              <a:ln w="50800" cap="flat">
                <a:solidFill>
                  <a:srgbClr val="A6AAA9"/>
                </a:solidFill>
                <a:prstDash val="solid"/>
                <a:miter lim="400000"/>
              </a:ln>
              <a:effectLst/>
            </p:spPr>
            <p:txBody>
              <a:bodyPr wrap="square" lIns="71437" tIns="71437" rIns="71437" bIns="71437" numCol="1" anchor="ctr">
                <a:noAutofit/>
              </a:bodyPr>
              <a:lstStyle/>
              <a:p>
                <a:pPr>
                  <a:defRPr sz="3200"/>
                </a:pPr>
                <a:endParaRPr/>
              </a:p>
            </p:txBody>
          </p:sp>
        </p:grpSp>
        <p:sp>
          <p:nvSpPr>
            <p:cNvPr id="498" name="Capacity (Mbps)"/>
            <p:cNvSpPr txBox="1"/>
            <p:nvPr/>
          </p:nvSpPr>
          <p:spPr>
            <a:xfrm>
              <a:off x="9737322" y="0"/>
              <a:ext cx="3528953" cy="7867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53585F"/>
                  </a:solidFill>
                  <a:latin typeface="Gill Sans"/>
                  <a:ea typeface="Gill Sans"/>
                  <a:cs typeface="Gill Sans"/>
                  <a:sym typeface="Gill Sans"/>
                </a:defRPr>
              </a:lvl1pPr>
            </a:lstStyle>
            <a:p>
              <a:r>
                <a:t>Capacity (Mbps)</a:t>
              </a:r>
            </a:p>
          </p:txBody>
        </p:sp>
        <p:sp>
          <p:nvSpPr>
            <p:cNvPr id="499" name="Time"/>
            <p:cNvSpPr txBox="1"/>
            <p:nvPr/>
          </p:nvSpPr>
          <p:spPr>
            <a:xfrm>
              <a:off x="0" y="1583203"/>
              <a:ext cx="1446919" cy="7867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53585F"/>
                  </a:solidFill>
                  <a:latin typeface="Gill Sans"/>
                  <a:ea typeface="Gill Sans"/>
                  <a:cs typeface="Gill Sans"/>
                  <a:sym typeface="Gill Sans"/>
                </a:defRPr>
              </a:lvl1pPr>
            </a:lstStyle>
            <a:p>
              <a:r>
                <a:t>Time</a:t>
              </a:r>
            </a:p>
          </p:txBody>
        </p:sp>
        <p:sp>
          <p:nvSpPr>
            <p:cNvPr id="500" name="圆形"/>
            <p:cNvSpPr/>
            <p:nvPr/>
          </p:nvSpPr>
          <p:spPr>
            <a:xfrm>
              <a:off x="10866929" y="1849571"/>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1" name="圆形"/>
            <p:cNvSpPr/>
            <p:nvPr/>
          </p:nvSpPr>
          <p:spPr>
            <a:xfrm>
              <a:off x="9949739" y="1246812"/>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2" name="圆形"/>
            <p:cNvSpPr/>
            <p:nvPr/>
          </p:nvSpPr>
          <p:spPr>
            <a:xfrm>
              <a:off x="9032548" y="1246812"/>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3" name="圆形"/>
            <p:cNvSpPr/>
            <p:nvPr/>
          </p:nvSpPr>
          <p:spPr>
            <a:xfrm>
              <a:off x="8115356" y="2076408"/>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4" name="圆形"/>
            <p:cNvSpPr/>
            <p:nvPr/>
          </p:nvSpPr>
          <p:spPr>
            <a:xfrm>
              <a:off x="7204516" y="2076408"/>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5" name="圆形"/>
            <p:cNvSpPr/>
            <p:nvPr/>
          </p:nvSpPr>
          <p:spPr>
            <a:xfrm>
              <a:off x="6293675" y="1849571"/>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6" name="圆形"/>
            <p:cNvSpPr/>
            <p:nvPr/>
          </p:nvSpPr>
          <p:spPr>
            <a:xfrm>
              <a:off x="5313455" y="1724930"/>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7" name="圆形"/>
            <p:cNvSpPr/>
            <p:nvPr/>
          </p:nvSpPr>
          <p:spPr>
            <a:xfrm>
              <a:off x="4446593" y="1452253"/>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8" name="圆形"/>
            <p:cNvSpPr/>
            <p:nvPr/>
          </p:nvSpPr>
          <p:spPr>
            <a:xfrm>
              <a:off x="3542102" y="675882"/>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9" name="圆形"/>
            <p:cNvSpPr/>
            <p:nvPr/>
          </p:nvSpPr>
          <p:spPr>
            <a:xfrm>
              <a:off x="2637611" y="675882"/>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514" name="成组"/>
          <p:cNvGrpSpPr/>
          <p:nvPr/>
        </p:nvGrpSpPr>
        <p:grpSpPr>
          <a:xfrm>
            <a:off x="5503211" y="4998639"/>
            <a:ext cx="9535316" cy="7686465"/>
            <a:chOff x="0" y="0"/>
            <a:chExt cx="9535315" cy="7686463"/>
          </a:xfrm>
        </p:grpSpPr>
        <p:sp>
          <p:nvSpPr>
            <p:cNvPr id="511" name="矩形"/>
            <p:cNvSpPr/>
            <p:nvPr/>
          </p:nvSpPr>
          <p:spPr>
            <a:xfrm>
              <a:off x="8597252" y="0"/>
              <a:ext cx="938064" cy="4944841"/>
            </a:xfrm>
            <a:prstGeom prst="rect">
              <a:avLst/>
            </a:prstGeom>
            <a:noFill/>
            <a:ln w="63500" cap="flat">
              <a:solidFill>
                <a:schemeClr val="accent5">
                  <a:alpha val="49104"/>
                </a:schemeClr>
              </a:solidFill>
              <a:prstDash val="solid"/>
              <a:miter lim="400000"/>
            </a:ln>
            <a:effectLst/>
          </p:spPr>
          <p:txBody>
            <a:bodyPr wrap="square" lIns="50800" tIns="50800" rIns="50800" bIns="50800" numCol="1" anchor="ctr">
              <a:noAutofit/>
            </a:bodyPr>
            <a:lstStyle/>
            <a:p>
              <a:pPr>
                <a:defRPr sz="2400">
                  <a:solidFill>
                    <a:srgbClr val="FFFFFF"/>
                  </a:solidFill>
                </a:defRPr>
              </a:pPr>
              <a:endParaRPr/>
            </a:p>
          </p:txBody>
        </p:sp>
        <p:sp>
          <p:nvSpPr>
            <p:cNvPr id="512" name="Capacity &lt; current rate ⇒ decrease rate"/>
            <p:cNvSpPr txBox="1"/>
            <p:nvPr/>
          </p:nvSpPr>
          <p:spPr>
            <a:xfrm>
              <a:off x="0" y="5812743"/>
              <a:ext cx="7177077" cy="18737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5400" b="1">
                  <a:solidFill>
                    <a:schemeClr val="accent5"/>
                  </a:solidFill>
                  <a:latin typeface="Gill Sans"/>
                  <a:ea typeface="Gill Sans"/>
                  <a:cs typeface="Gill Sans"/>
                  <a:sym typeface="Gill Sans"/>
                </a:defRPr>
              </a:lvl1pPr>
            </a:lstStyle>
            <a:p>
              <a:r>
                <a:t>Capacity &lt; current rate ⇒ decrease rate</a:t>
              </a:r>
            </a:p>
          </p:txBody>
        </p:sp>
        <p:sp>
          <p:nvSpPr>
            <p:cNvPr id="513" name="线条"/>
            <p:cNvSpPr/>
            <p:nvPr/>
          </p:nvSpPr>
          <p:spPr>
            <a:xfrm>
              <a:off x="7363249" y="5003007"/>
              <a:ext cx="1434023" cy="12421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048" y="19951"/>
                    <a:pt x="7819" y="17576"/>
                    <a:pt x="11158" y="14570"/>
                  </a:cubicBezTo>
                  <a:cubicBezTo>
                    <a:pt x="15563" y="10606"/>
                    <a:pt x="19127" y="5633"/>
                    <a:pt x="21600" y="0"/>
                  </a:cubicBezTo>
                </a:path>
              </a:pathLst>
            </a:custGeom>
            <a:noFill/>
            <a:ln w="76200" cap="flat">
              <a:solidFill>
                <a:schemeClr val="accent5"/>
              </a:solidFill>
              <a:prstDash val="solid"/>
              <a:miter lim="400000"/>
              <a:tailEnd type="stealth" w="med" len="med"/>
            </a:ln>
            <a:effectLst/>
          </p:spPr>
          <p:txBody>
            <a:bodyPr wrap="square" lIns="71437" tIns="71437" rIns="71437" bIns="71437" numCol="1" anchor="ctr">
              <a:noAutofit/>
            </a:bodyPr>
            <a:lstStyle/>
            <a:p>
              <a:pPr>
                <a:defRPr sz="3200"/>
              </a:pPr>
              <a:endParaRPr/>
            </a:p>
          </p:txBody>
        </p:sp>
      </p:grpSp>
      <p:sp>
        <p:nvSpPr>
          <p:cNvPr id="515" name="线条"/>
          <p:cNvSpPr/>
          <p:nvPr/>
        </p:nvSpPr>
        <p:spPr>
          <a:xfrm>
            <a:off x="17870592"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516" name="矩形"/>
          <p:cNvSpPr/>
          <p:nvPr/>
        </p:nvSpPr>
        <p:spPr>
          <a:xfrm>
            <a:off x="16877202" y="7262277"/>
            <a:ext cx="887735" cy="541991"/>
          </a:xfrm>
          <a:prstGeom prst="rect">
            <a:avLst/>
          </a:prstGeom>
          <a:solidFill>
            <a:srgbClr val="A7ED8B">
              <a:alpha val="84921"/>
            </a:srgbClr>
          </a:solidFill>
          <a:ln w="12700">
            <a:miter lim="400000"/>
          </a:ln>
        </p:spPr>
        <p:txBody>
          <a:bodyPr lIns="50800" tIns="50800" rIns="50800" bIns="50800" anchor="ctr"/>
          <a:lstStyle/>
          <a:p>
            <a:pPr>
              <a:defRPr sz="2400">
                <a:solidFill>
                  <a:srgbClr val="FFFFFF"/>
                </a:solidFill>
              </a:defRPr>
            </a:pPr>
            <a:endParaRPr/>
          </a:p>
        </p:txBody>
      </p:sp>
      <p:sp>
        <p:nvSpPr>
          <p:cNvPr id="517" name="矩形"/>
          <p:cNvSpPr/>
          <p:nvPr/>
        </p:nvSpPr>
        <p:spPr>
          <a:xfrm>
            <a:off x="7743392" y="6522020"/>
            <a:ext cx="887735" cy="1779278"/>
          </a:xfrm>
          <a:prstGeom prst="rect">
            <a:avLst/>
          </a:prstGeom>
          <a:solidFill>
            <a:srgbClr val="A7ED8B">
              <a:alpha val="84921"/>
            </a:srgbClr>
          </a:solidFill>
          <a:ln w="12700">
            <a:miter lim="400000"/>
          </a:ln>
        </p:spPr>
        <p:txBody>
          <a:bodyPr lIns="50800" tIns="50800" rIns="50800" bIns="50800" anchor="ctr"/>
          <a:lstStyle/>
          <a:p>
            <a:pPr>
              <a:defRPr sz="2400">
                <a:solidFill>
                  <a:srgbClr val="FFFFFF"/>
                </a:solidFill>
              </a:defRPr>
            </a:pPr>
            <a:endParaRPr/>
          </a:p>
        </p:txBody>
      </p:sp>
      <p:sp>
        <p:nvSpPr>
          <p:cNvPr id="518" name="Decide based on the buffer alone?"/>
          <p:cNvSpPr txBox="1"/>
          <p:nvPr/>
        </p:nvSpPr>
        <p:spPr>
          <a:xfrm>
            <a:off x="6108700" y="10702706"/>
            <a:ext cx="14059694"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6400" b="1">
                <a:solidFill>
                  <a:schemeClr val="accent5"/>
                </a:solidFill>
                <a:latin typeface="Gill Sans"/>
                <a:ea typeface="Gill Sans"/>
                <a:cs typeface="Gill Sans"/>
                <a:sym typeface="Gill Sans"/>
              </a:defRPr>
            </a:lvl1pPr>
          </a:lstStyle>
          <a:p>
            <a:r>
              <a:t>Decide based on the buffer alone?</a:t>
            </a:r>
          </a:p>
        </p:txBody>
      </p:sp>
      <p:pic>
        <p:nvPicPr>
          <p:cNvPr id="519" name="图像" descr="图像"/>
          <p:cNvPicPr>
            <a:picLocks noChangeAspect="1"/>
          </p:cNvPicPr>
          <p:nvPr/>
        </p:nvPicPr>
        <p:blipFill>
          <a:blip r:embed="rId3">
            <a:extLst/>
          </a:blip>
          <a:srcRect l="18679" t="21780" r="55314" b="16878"/>
          <a:stretch>
            <a:fillRect/>
          </a:stretch>
        </p:blipFill>
        <p:spPr>
          <a:xfrm>
            <a:off x="20533264" y="2330468"/>
            <a:ext cx="7659407" cy="1016225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514"/>
                                        </p:tgtEl>
                                        <p:attrNameLst>
                                          <p:attrName>style.visibility</p:attrName>
                                        </p:attrNameLst>
                                      </p:cBhvr>
                                      <p:to>
                                        <p:strVal val="hidden"/>
                                      </p:to>
                                    </p:set>
                                  </p:childTnLst>
                                </p:cTn>
                              </p:par>
                            </p:childTnLst>
                          </p:cTn>
                        </p:par>
                        <p:par>
                          <p:cTn id="7" fill="hold">
                            <p:stCondLst>
                              <p:cond delay="0"/>
                            </p:stCondLst>
                            <p:childTnLst>
                              <p:par>
                                <p:cTn id="8" presetID="9" presetClass="exit" fill="hold" grpId="2" nodeType="afterEffect">
                                  <p:stCondLst>
                                    <p:cond delay="0"/>
                                  </p:stCondLst>
                                  <p:iterate>
                                    <p:tmAbs val="0"/>
                                  </p:iterate>
                                  <p:childTnLst>
                                    <p:animEffect transition="out" filter="dissolve">
                                      <p:cBhvr>
                                        <p:cTn id="9" dur="1000" fill="hold"/>
                                        <p:tgtEl>
                                          <p:spTgt spid="510"/>
                                        </p:tgtEl>
                                      </p:cBhvr>
                                    </p:animEffect>
                                    <p:set>
                                      <p:cBhvr>
                                        <p:cTn id="10" fill="hold">
                                          <p:stCondLst>
                                            <p:cond delay="999"/>
                                          </p:stCondLst>
                                        </p:cTn>
                                        <p:tgtEl>
                                          <p:spTgt spid="510"/>
                                        </p:tgtEl>
                                        <p:attrNameLst>
                                          <p:attrName>style.visibility</p:attrName>
                                        </p:attrNameLst>
                                      </p:cBhvr>
                                      <p:to>
                                        <p:strVal val="hidden"/>
                                      </p:to>
                                    </p:set>
                                  </p:childTnLst>
                                </p:cTn>
                              </p:par>
                            </p:childTnLst>
                          </p:cTn>
                        </p:par>
                        <p:par>
                          <p:cTn id="11" fill="hold">
                            <p:stCondLst>
                              <p:cond delay="1000"/>
                            </p:stCondLst>
                            <p:childTnLst>
                              <p:par>
                                <p:cTn id="12" presetID="1" presetClass="entr" presetSubtype="0" fill="hold" grpId="3" nodeType="afterEffect">
                                  <p:stCondLst>
                                    <p:cond delay="0"/>
                                  </p:stCondLst>
                                  <p:iterate>
                                    <p:tmAbs val="0"/>
                                  </p:iterate>
                                  <p:childTnLst>
                                    <p:set>
                                      <p:cBhvr>
                                        <p:cTn id="13" fill="hold"/>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2" animBg="1" advAuto="0"/>
      <p:bldP spid="514" grpId="1" animBg="1" advAuto="0"/>
      <p:bldP spid="518"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Buffer-based adaptation"/>
          <p:cNvSpPr txBox="1">
            <a:spLocks noGrp="1"/>
          </p:cNvSpPr>
          <p:nvPr>
            <p:ph type="title"/>
          </p:nvPr>
        </p:nvSpPr>
        <p:spPr>
          <a:prstGeom prst="rect">
            <a:avLst/>
          </a:prstGeom>
        </p:spPr>
        <p:txBody>
          <a:bodyPr/>
          <a:lstStyle/>
          <a:p>
            <a:r>
              <a:t>Buffer-based adaptation</a:t>
            </a:r>
          </a:p>
        </p:txBody>
      </p:sp>
      <p:sp>
        <p:nvSpPr>
          <p:cNvPr id="524" name="矩形"/>
          <p:cNvSpPr/>
          <p:nvPr/>
        </p:nvSpPr>
        <p:spPr>
          <a:xfrm>
            <a:off x="6581671" y="6481148"/>
            <a:ext cx="11220659" cy="1861022"/>
          </a:xfrm>
          <a:prstGeom prst="rect">
            <a:avLst/>
          </a:prstGeom>
          <a:solidFill>
            <a:srgbClr val="FFFFFF"/>
          </a:solidFill>
          <a:ln w="127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525" name="矩形"/>
          <p:cNvSpPr/>
          <p:nvPr/>
        </p:nvSpPr>
        <p:spPr>
          <a:xfrm>
            <a:off x="16877202" y="7803757"/>
            <a:ext cx="887735" cy="4911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26" name="矩形"/>
          <p:cNvSpPr/>
          <p:nvPr/>
        </p:nvSpPr>
        <p:spPr>
          <a:xfrm>
            <a:off x="15960010" y="7797407"/>
            <a:ext cx="887735" cy="5038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27" name="矩形"/>
          <p:cNvSpPr/>
          <p:nvPr/>
        </p:nvSpPr>
        <p:spPr>
          <a:xfrm>
            <a:off x="15042819" y="7274977"/>
            <a:ext cx="887735" cy="102632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28" name="矩形"/>
          <p:cNvSpPr/>
          <p:nvPr/>
        </p:nvSpPr>
        <p:spPr>
          <a:xfrm>
            <a:off x="14125629" y="7274977"/>
            <a:ext cx="887735" cy="102632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29" name="矩形"/>
          <p:cNvSpPr/>
          <p:nvPr/>
        </p:nvSpPr>
        <p:spPr>
          <a:xfrm>
            <a:off x="13208437" y="8069612"/>
            <a:ext cx="887734" cy="231686"/>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30" name="矩形"/>
          <p:cNvSpPr/>
          <p:nvPr/>
        </p:nvSpPr>
        <p:spPr>
          <a:xfrm>
            <a:off x="12291246" y="8069612"/>
            <a:ext cx="887735" cy="231686"/>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31" name="矩形"/>
          <p:cNvSpPr/>
          <p:nvPr/>
        </p:nvSpPr>
        <p:spPr>
          <a:xfrm>
            <a:off x="11374056" y="7797407"/>
            <a:ext cx="887734" cy="5038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32" name="矩形"/>
          <p:cNvSpPr/>
          <p:nvPr/>
        </p:nvSpPr>
        <p:spPr>
          <a:xfrm>
            <a:off x="10456864" y="7797407"/>
            <a:ext cx="887735" cy="5038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33" name="矩形"/>
          <p:cNvSpPr/>
          <p:nvPr/>
        </p:nvSpPr>
        <p:spPr>
          <a:xfrm>
            <a:off x="9552374" y="7274977"/>
            <a:ext cx="887735" cy="102632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34" name="矩形"/>
          <p:cNvSpPr/>
          <p:nvPr/>
        </p:nvSpPr>
        <p:spPr>
          <a:xfrm>
            <a:off x="8647882" y="6522020"/>
            <a:ext cx="887735" cy="1779278"/>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sp>
        <p:nvSpPr>
          <p:cNvPr id="535" name="线条"/>
          <p:cNvSpPr/>
          <p:nvPr/>
        </p:nvSpPr>
        <p:spPr>
          <a:xfrm>
            <a:off x="4131473"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536" name="形状"/>
          <p:cNvSpPr/>
          <p:nvPr/>
        </p:nvSpPr>
        <p:spPr>
          <a:xfrm>
            <a:off x="-1055357" y="2360074"/>
            <a:ext cx="5100560" cy="7827133"/>
          </a:xfrm>
          <a:custGeom>
            <a:avLst/>
            <a:gdLst/>
            <a:ahLst/>
            <a:cxnLst>
              <a:cxn ang="0">
                <a:pos x="wd2" y="hd2"/>
              </a:cxn>
              <a:cxn ang="5400000">
                <a:pos x="wd2" y="hd2"/>
              </a:cxn>
              <a:cxn ang="10800000">
                <a:pos x="wd2" y="hd2"/>
              </a:cxn>
              <a:cxn ang="16200000">
                <a:pos x="wd2" y="hd2"/>
              </a:cxn>
            </a:cxnLst>
            <a:rect l="0" t="0" r="r" b="b"/>
            <a:pathLst>
              <a:path w="20269" h="21042" extrusionOk="0">
                <a:moveTo>
                  <a:pt x="2378" y="69"/>
                </a:moveTo>
                <a:cubicBezTo>
                  <a:pt x="4708" y="-362"/>
                  <a:pt x="6316" y="1343"/>
                  <a:pt x="8446" y="1949"/>
                </a:cubicBezTo>
                <a:cubicBezTo>
                  <a:pt x="11099" y="2704"/>
                  <a:pt x="15170" y="2268"/>
                  <a:pt x="15427" y="4320"/>
                </a:cubicBezTo>
                <a:cubicBezTo>
                  <a:pt x="15560" y="5387"/>
                  <a:pt x="13977" y="6152"/>
                  <a:pt x="13808" y="7195"/>
                </a:cubicBezTo>
                <a:cubicBezTo>
                  <a:pt x="13573" y="8642"/>
                  <a:pt x="15726" y="9515"/>
                  <a:pt x="17424" y="10444"/>
                </a:cubicBezTo>
                <a:cubicBezTo>
                  <a:pt x="19163" y="11396"/>
                  <a:pt x="20475" y="12737"/>
                  <a:pt x="20241" y="14226"/>
                </a:cubicBezTo>
                <a:cubicBezTo>
                  <a:pt x="19925" y="16241"/>
                  <a:pt x="17122" y="17476"/>
                  <a:pt x="14192" y="18129"/>
                </a:cubicBezTo>
                <a:cubicBezTo>
                  <a:pt x="11140" y="18810"/>
                  <a:pt x="7850" y="19065"/>
                  <a:pt x="5098" y="20199"/>
                </a:cubicBezTo>
                <a:cubicBezTo>
                  <a:pt x="3995" y="20655"/>
                  <a:pt x="2849" y="21238"/>
                  <a:pt x="1622" y="20977"/>
                </a:cubicBezTo>
                <a:cubicBezTo>
                  <a:pt x="-741" y="20476"/>
                  <a:pt x="-1" y="18357"/>
                  <a:pt x="618" y="16515"/>
                </a:cubicBezTo>
                <a:cubicBezTo>
                  <a:pt x="1172" y="14871"/>
                  <a:pt x="722" y="13169"/>
                  <a:pt x="821" y="11512"/>
                </a:cubicBezTo>
                <a:cubicBezTo>
                  <a:pt x="921" y="9838"/>
                  <a:pt x="1571" y="8169"/>
                  <a:pt x="1134" y="6492"/>
                </a:cubicBezTo>
                <a:cubicBezTo>
                  <a:pt x="441" y="3829"/>
                  <a:pt x="-1125" y="717"/>
                  <a:pt x="2378" y="69"/>
                </a:cubicBezTo>
                <a:close/>
              </a:path>
            </a:pathLst>
          </a:custGeom>
          <a:solidFill>
            <a:schemeClr val="accent1">
              <a:alpha val="14201"/>
            </a:schemeClr>
          </a:solidFill>
          <a:ln w="25400">
            <a:solidFill>
              <a:schemeClr val="accent1">
                <a:alpha val="14201"/>
              </a:schemeClr>
            </a:solidFill>
            <a:miter lim="400000"/>
          </a:ln>
        </p:spPr>
        <p:txBody>
          <a:bodyPr lIns="71437" tIns="71437" rIns="71437" bIns="71437" anchor="ctr"/>
          <a:lstStyle/>
          <a:p>
            <a:pPr>
              <a:defRPr sz="3200"/>
            </a:pPr>
            <a:endParaRPr/>
          </a:p>
        </p:txBody>
      </p:sp>
      <p:sp>
        <p:nvSpPr>
          <p:cNvPr id="537" name="Network"/>
          <p:cNvSpPr txBox="1"/>
          <p:nvPr/>
        </p:nvSpPr>
        <p:spPr>
          <a:xfrm>
            <a:off x="-37656" y="6870321"/>
            <a:ext cx="3875089"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6400" b="1">
                <a:latin typeface="Gill Sans"/>
                <a:ea typeface="Gill Sans"/>
                <a:cs typeface="Gill Sans"/>
                <a:sym typeface="Gill Sans"/>
              </a:defRPr>
            </a:lvl1pPr>
          </a:lstStyle>
          <a:p>
            <a:r>
              <a:t>Network</a:t>
            </a:r>
          </a:p>
        </p:txBody>
      </p:sp>
      <p:sp>
        <p:nvSpPr>
          <p:cNvPr id="538" name="线条"/>
          <p:cNvSpPr/>
          <p:nvPr/>
        </p:nvSpPr>
        <p:spPr>
          <a:xfrm>
            <a:off x="17870592"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539" name="矩形"/>
          <p:cNvSpPr/>
          <p:nvPr/>
        </p:nvSpPr>
        <p:spPr>
          <a:xfrm>
            <a:off x="16877202" y="7262277"/>
            <a:ext cx="887735" cy="541991"/>
          </a:xfrm>
          <a:prstGeom prst="rect">
            <a:avLst/>
          </a:prstGeom>
          <a:solidFill>
            <a:srgbClr val="A7ED8B">
              <a:alpha val="84921"/>
            </a:srgbClr>
          </a:solidFill>
          <a:ln w="12700">
            <a:miter lim="400000"/>
          </a:ln>
        </p:spPr>
        <p:txBody>
          <a:bodyPr lIns="50800" tIns="50800" rIns="50800" bIns="50800" anchor="ctr"/>
          <a:lstStyle/>
          <a:p>
            <a:pPr>
              <a:defRPr sz="2400">
                <a:solidFill>
                  <a:srgbClr val="FFFFFF"/>
                </a:solidFill>
              </a:defRPr>
            </a:pPr>
            <a:endParaRPr/>
          </a:p>
        </p:txBody>
      </p:sp>
      <p:sp>
        <p:nvSpPr>
          <p:cNvPr id="540" name="矩形"/>
          <p:cNvSpPr/>
          <p:nvPr/>
        </p:nvSpPr>
        <p:spPr>
          <a:xfrm>
            <a:off x="7743392" y="6522020"/>
            <a:ext cx="887735" cy="1779278"/>
          </a:xfrm>
          <a:prstGeom prst="rect">
            <a:avLst/>
          </a:prstGeom>
          <a:solidFill>
            <a:srgbClr val="A7ED8B">
              <a:alpha val="84921"/>
            </a:srgbClr>
          </a:solidFill>
          <a:ln w="12700">
            <a:miter lim="400000"/>
          </a:ln>
        </p:spPr>
        <p:txBody>
          <a:bodyPr lIns="50800" tIns="50800" rIns="50800" bIns="50800" anchor="ctr"/>
          <a:lstStyle/>
          <a:p>
            <a:pPr>
              <a:defRPr sz="2400">
                <a:solidFill>
                  <a:srgbClr val="FFFFFF"/>
                </a:solidFill>
              </a:defRPr>
            </a:pPr>
            <a:endParaRPr/>
          </a:p>
        </p:txBody>
      </p:sp>
      <p:sp>
        <p:nvSpPr>
          <p:cNvPr id="541" name="Nearly full buffer ⇒ large rate"/>
          <p:cNvSpPr txBox="1"/>
          <p:nvPr/>
        </p:nvSpPr>
        <p:spPr>
          <a:xfrm>
            <a:off x="6666746" y="10706099"/>
            <a:ext cx="12847956"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6400" b="1">
                <a:solidFill>
                  <a:schemeClr val="accent5"/>
                </a:solidFill>
                <a:latin typeface="Gill Sans"/>
                <a:ea typeface="Gill Sans"/>
                <a:cs typeface="Gill Sans"/>
                <a:sym typeface="Gill Sans"/>
              </a:defRPr>
            </a:lvl1pPr>
          </a:lstStyle>
          <a:p>
            <a:r>
              <a:t>Nearly full buffer ⇒ large rate </a:t>
            </a:r>
          </a:p>
        </p:txBody>
      </p:sp>
      <p:pic>
        <p:nvPicPr>
          <p:cNvPr id="542" name="图像" descr="图像"/>
          <p:cNvPicPr>
            <a:picLocks noChangeAspect="1"/>
          </p:cNvPicPr>
          <p:nvPr/>
        </p:nvPicPr>
        <p:blipFill>
          <a:blip r:embed="rId3">
            <a:extLst/>
          </a:blip>
          <a:srcRect l="18679" t="21780" r="55314" b="16878"/>
          <a:stretch>
            <a:fillRect/>
          </a:stretch>
        </p:blipFill>
        <p:spPr>
          <a:xfrm>
            <a:off x="20533264" y="2330468"/>
            <a:ext cx="7659407" cy="10162253"/>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hysical structure"/>
          <p:cNvSpPr txBox="1">
            <a:spLocks noGrp="1"/>
          </p:cNvSpPr>
          <p:nvPr>
            <p:ph type="title"/>
          </p:nvPr>
        </p:nvSpPr>
        <p:spPr>
          <a:xfrm>
            <a:off x="4833938" y="2989778"/>
            <a:ext cx="14716126" cy="4192460"/>
          </a:xfrm>
          <a:prstGeom prst="rect">
            <a:avLst/>
          </a:prstGeom>
        </p:spPr>
        <p:txBody>
          <a:bodyPr/>
          <a:lstStyle>
            <a:lvl1pPr>
              <a:defRPr sz="9200"/>
            </a:lvl1pPr>
          </a:lstStyle>
          <a:p>
            <a:pPr>
              <a:defRPr sz="9200"/>
            </a:pPr>
            <a:r>
              <a:rPr lang="en-US" altLang="zh-CN" sz="9600" dirty="0"/>
              <a:t>Coping with network performance</a:t>
            </a:r>
            <a:endParaRPr dirty="0"/>
          </a:p>
        </p:txBody>
      </p:sp>
      <p:sp>
        <p:nvSpPr>
          <p:cNvPr id="164" name="Ankit Singla…"/>
          <p:cNvSpPr txBox="1"/>
          <p:nvPr/>
        </p:nvSpPr>
        <p:spPr>
          <a:xfrm>
            <a:off x="5051403" y="11504173"/>
            <a:ext cx="3064937" cy="1621336"/>
          </a:xfrm>
          <a:prstGeom prst="rect">
            <a:avLst/>
          </a:prstGeom>
          <a:ln w="12700">
            <a:miter lim="400000"/>
          </a:ln>
          <a:extLst>
            <a:ext uri="{C572A759-6A51-4108-AA02-DFA0A04FC94B}">
              <ma14:wrappingTextBoxFlag xmlns="" xmlns:ma14="http://schemas.microsoft.com/office/mac/drawingml/2011/main" val="1"/>
            </a:ext>
          </a:extLst>
        </p:spPr>
        <p:txBody>
          <a:bodyPr wrap="none" lIns="71435" tIns="71435" rIns="71435" bIns="71435" anchor="ctr">
            <a:spAutoFit/>
          </a:bodyPr>
          <a:lstStyle/>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cs typeface="Gill Sans"/>
                <a:sym typeface="Gill Sans"/>
              </a:rPr>
              <a:t>Ankit Singla</a:t>
            </a:r>
          </a:p>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cs typeface="Gill Sans"/>
                <a:sym typeface="Gill Sans"/>
              </a:rPr>
              <a:t>ETH Zürich</a:t>
            </a:r>
          </a:p>
        </p:txBody>
      </p:sp>
      <p:sp>
        <p:nvSpPr>
          <p:cNvPr id="165" name="P. Brighten Godfrey…"/>
          <p:cNvSpPr txBox="1"/>
          <p:nvPr/>
        </p:nvSpPr>
        <p:spPr>
          <a:xfrm>
            <a:off x="8506550" y="11504173"/>
            <a:ext cx="5060676" cy="1621336"/>
          </a:xfrm>
          <a:prstGeom prst="rect">
            <a:avLst/>
          </a:prstGeom>
          <a:ln w="12700">
            <a:miter lim="400000"/>
          </a:ln>
          <a:extLst>
            <a:ext uri="{C572A759-6A51-4108-AA02-DFA0A04FC94B}">
              <ma14:wrappingTextBoxFlag xmlns="" xmlns:ma14="http://schemas.microsoft.com/office/mac/drawingml/2011/main" val="1"/>
            </a:ext>
          </a:extLst>
        </p:spPr>
        <p:txBody>
          <a:bodyPr wrap="none" lIns="71435" tIns="71435" rIns="71435" bIns="71435" anchor="ctr">
            <a:spAutoFit/>
          </a:bodyPr>
          <a:lstStyle/>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cs typeface="Gill Sans"/>
                <a:sym typeface="Gill Sans"/>
              </a:rPr>
              <a:t>P. Brighten Godfrey</a:t>
            </a:r>
          </a:p>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cs typeface="Gill Sans"/>
                <a:sym typeface="Gill Sans"/>
              </a:rPr>
              <a:t>UIUC</a:t>
            </a:r>
          </a:p>
        </p:txBody>
      </p:sp>
      <p:sp>
        <p:nvSpPr>
          <p:cNvPr id="3" name="文本框 2">
            <a:extLst>
              <a:ext uri="{FF2B5EF4-FFF2-40B4-BE49-F238E27FC236}">
                <a16:creationId xmlns:a16="http://schemas.microsoft.com/office/drawing/2014/main" id="{1C65BB0D-9C30-4DE0-A13C-F8B1509A5E8E}"/>
              </a:ext>
            </a:extLst>
          </p:cNvPr>
          <p:cNvSpPr txBox="1"/>
          <p:nvPr/>
        </p:nvSpPr>
        <p:spPr>
          <a:xfrm>
            <a:off x="373" y="10174950"/>
            <a:ext cx="12657779" cy="103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799" b="0" i="0" u="none" strike="noStrike" kern="0" cap="none" spc="0" normalizeH="0" baseline="0" noProof="0">
                <a:ln>
                  <a:noFill/>
                </a:ln>
                <a:solidFill>
                  <a:srgbClr val="000000"/>
                </a:solidFill>
                <a:effectLst/>
                <a:uLnTx/>
                <a:uFillTx/>
                <a:latin typeface="Gill Sans"/>
                <a:sym typeface="Helvetica Light"/>
              </a:rPr>
              <a:t>Most </a:t>
            </a:r>
            <a:r>
              <a:rPr kumimoji="0" lang="en-US" altLang="zh-CN" sz="5799" b="0" i="0" u="none" strike="noStrike" kern="0" cap="none" spc="0" normalizeH="0" baseline="0" noProof="0" dirty="0">
                <a:ln>
                  <a:noFill/>
                </a:ln>
                <a:solidFill>
                  <a:srgbClr val="000000"/>
                </a:solidFill>
                <a:effectLst/>
                <a:uLnTx/>
                <a:uFillTx/>
                <a:latin typeface="Gill Sans"/>
                <a:sym typeface="Helvetica Light"/>
              </a:rPr>
              <a:t>materials from UIUC MOOC</a:t>
            </a:r>
            <a:endParaRPr kumimoji="0" lang="zh-CN" altLang="en-US" sz="5799" b="0" i="0" u="none" strike="noStrike" kern="0" cap="none" spc="0" normalizeH="0" baseline="0" noProof="0" dirty="0">
              <a:ln>
                <a:noFill/>
              </a:ln>
              <a:solidFill>
                <a:srgbClr val="000000"/>
              </a:solidFill>
              <a:effectLst/>
              <a:uLnTx/>
              <a:uFillTx/>
              <a:latin typeface="Gill Sans"/>
              <a:sym typeface="Helvetica Light"/>
            </a:endParaRPr>
          </a:p>
        </p:txBody>
      </p:sp>
      <p:sp>
        <p:nvSpPr>
          <p:cNvPr id="7" name="文本框 6">
            <a:extLst>
              <a:ext uri="{FF2B5EF4-FFF2-40B4-BE49-F238E27FC236}">
                <a16:creationId xmlns:a16="http://schemas.microsoft.com/office/drawing/2014/main" id="{DF6D9A39-7CBF-4451-BB67-11BF7A36D06B}"/>
              </a:ext>
            </a:extLst>
          </p:cNvPr>
          <p:cNvSpPr txBox="1"/>
          <p:nvPr/>
        </p:nvSpPr>
        <p:spPr>
          <a:xfrm>
            <a:off x="631730" y="11796497"/>
            <a:ext cx="4240177" cy="103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799" b="0" i="0" u="none" strike="noStrike" kern="0" cap="none" spc="0" normalizeH="0" baseline="0" noProof="0" dirty="0">
                <a:ln>
                  <a:noFill/>
                </a:ln>
                <a:solidFill>
                  <a:srgbClr val="000000"/>
                </a:solidFill>
                <a:effectLst/>
                <a:uLnTx/>
                <a:uFillTx/>
                <a:latin typeface="Gill Sans"/>
                <a:sym typeface="Helvetica Light"/>
              </a:rPr>
              <a:t>Credits to</a:t>
            </a:r>
            <a:endParaRPr kumimoji="0" lang="zh-CN" altLang="en-US" sz="5799" b="0" i="0" u="none" strike="noStrike" kern="0" cap="none" spc="0" normalizeH="0" baseline="0" noProof="0" dirty="0">
              <a:ln>
                <a:noFill/>
              </a:ln>
              <a:solidFill>
                <a:srgbClr val="000000"/>
              </a:solidFill>
              <a:effectLst/>
              <a:uLnTx/>
              <a:uFillTx/>
              <a:latin typeface="Gill Sans"/>
              <a:sym typeface="Helvetica Light"/>
            </a:endParaRPr>
          </a:p>
        </p:txBody>
      </p:sp>
      <p:sp>
        <p:nvSpPr>
          <p:cNvPr id="9" name="矩形 8">
            <a:extLst>
              <a:ext uri="{FF2B5EF4-FFF2-40B4-BE49-F238E27FC236}">
                <a16:creationId xmlns:a16="http://schemas.microsoft.com/office/drawing/2014/main" id="{2863C40B-67D9-4111-8A5B-C017740B7792}"/>
              </a:ext>
            </a:extLst>
          </p:cNvPr>
          <p:cNvSpPr/>
          <p:nvPr/>
        </p:nvSpPr>
        <p:spPr>
          <a:xfrm>
            <a:off x="964722" y="590386"/>
            <a:ext cx="6681636" cy="861774"/>
          </a:xfrm>
          <a:prstGeom prst="rect">
            <a:avLst/>
          </a:prstGeom>
        </p:spPr>
        <p:txBody>
          <a:bodyPr wrap="none">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000" b="1" i="0" u="none" strike="noStrike" kern="0" cap="none" spc="0" normalizeH="0" baseline="0" noProof="0" dirty="0">
                <a:ln>
                  <a:noFill/>
                </a:ln>
                <a:solidFill>
                  <a:srgbClr val="000000"/>
                </a:solidFill>
                <a:effectLst/>
                <a:uLnTx/>
                <a:uFillTx/>
                <a:latin typeface="Abadi" panose="020B0604020104020204" pitchFamily="34" charset="0"/>
                <a:sym typeface="Helvetica Light"/>
              </a:rPr>
              <a:t>Part I: Cloud networking</a:t>
            </a:r>
            <a:endParaRPr kumimoji="0" lang="zh-CN" altLang="en-US" sz="5000" b="1" i="0" u="none" strike="noStrike" kern="0" cap="none" spc="0" normalizeH="0" baseline="0" noProof="0" dirty="0">
              <a:ln>
                <a:noFill/>
              </a:ln>
              <a:solidFill>
                <a:srgbClr val="000000"/>
              </a:solidFill>
              <a:effectLst/>
              <a:uLnTx/>
              <a:uFillTx/>
              <a:latin typeface="Abadi" panose="020B0604020104020204" pitchFamily="34" charset="0"/>
              <a:sym typeface="Helvetica Light"/>
            </a:endParaRPr>
          </a:p>
        </p:txBody>
      </p:sp>
    </p:spTree>
    <p:extLst>
      <p:ext uri="{BB962C8B-B14F-4D97-AF65-F5344CB8AC3E}">
        <p14:creationId xmlns:p14="http://schemas.microsoft.com/office/powerpoint/2010/main" val="305616577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图像" descr="图像"/>
          <p:cNvPicPr>
            <a:picLocks noChangeAspect="1"/>
          </p:cNvPicPr>
          <p:nvPr/>
        </p:nvPicPr>
        <p:blipFill>
          <a:blip r:embed="rId3">
            <a:extLst/>
          </a:blip>
          <a:srcRect l="18679" t="21780" r="55314" b="16878"/>
          <a:stretch>
            <a:fillRect/>
          </a:stretch>
        </p:blipFill>
        <p:spPr>
          <a:xfrm>
            <a:off x="20533264" y="2330468"/>
            <a:ext cx="7659407" cy="10162253"/>
          </a:xfrm>
          <a:prstGeom prst="rect">
            <a:avLst/>
          </a:prstGeom>
          <a:ln w="12700">
            <a:miter lim="400000"/>
          </a:ln>
        </p:spPr>
      </p:pic>
      <p:sp>
        <p:nvSpPr>
          <p:cNvPr id="547" name="Buffer-based adaptation"/>
          <p:cNvSpPr txBox="1">
            <a:spLocks noGrp="1"/>
          </p:cNvSpPr>
          <p:nvPr>
            <p:ph type="title"/>
          </p:nvPr>
        </p:nvSpPr>
        <p:spPr>
          <a:prstGeom prst="rect">
            <a:avLst/>
          </a:prstGeom>
        </p:spPr>
        <p:txBody>
          <a:bodyPr/>
          <a:lstStyle/>
          <a:p>
            <a:r>
              <a:t>Buffer-based adaptation</a:t>
            </a:r>
          </a:p>
        </p:txBody>
      </p:sp>
      <p:sp>
        <p:nvSpPr>
          <p:cNvPr id="548" name="矩形"/>
          <p:cNvSpPr/>
          <p:nvPr/>
        </p:nvSpPr>
        <p:spPr>
          <a:xfrm>
            <a:off x="6581671" y="6481148"/>
            <a:ext cx="11220659" cy="1861022"/>
          </a:xfrm>
          <a:prstGeom prst="rect">
            <a:avLst/>
          </a:prstGeom>
          <a:solidFill>
            <a:srgbClr val="FFFFFF"/>
          </a:solidFill>
          <a:ln w="127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549" name="矩形"/>
          <p:cNvSpPr/>
          <p:nvPr/>
        </p:nvSpPr>
        <p:spPr>
          <a:xfrm>
            <a:off x="16877202" y="7803757"/>
            <a:ext cx="887735" cy="491191"/>
          </a:xfrm>
          <a:prstGeom prst="rect">
            <a:avLst/>
          </a:prstGeom>
          <a:solidFill>
            <a:schemeClr val="accent2"/>
          </a:solidFill>
          <a:ln w="12700">
            <a:miter lim="400000"/>
          </a:ln>
        </p:spPr>
        <p:txBody>
          <a:bodyPr lIns="50800" tIns="50800" rIns="50800" bIns="50800" anchor="ctr"/>
          <a:lstStyle/>
          <a:p>
            <a:pPr>
              <a:defRPr sz="2400">
                <a:solidFill>
                  <a:srgbClr val="FFFFFF"/>
                </a:solidFill>
              </a:defRPr>
            </a:pPr>
            <a:endParaRPr/>
          </a:p>
        </p:txBody>
      </p:sp>
      <p:pic>
        <p:nvPicPr>
          <p:cNvPr id="550" name="图像" descr="图像"/>
          <p:cNvPicPr>
            <a:picLocks noChangeAspect="1"/>
          </p:cNvPicPr>
          <p:nvPr/>
        </p:nvPicPr>
        <p:blipFill>
          <a:blip r:embed="rId4">
            <a:extLst/>
          </a:blip>
          <a:srcRect l="18679" t="21963" r="55314" b="16695"/>
          <a:stretch>
            <a:fillRect/>
          </a:stretch>
        </p:blipFill>
        <p:spPr>
          <a:xfrm>
            <a:off x="20533266" y="2330468"/>
            <a:ext cx="7659461" cy="10162338"/>
          </a:xfrm>
          <a:prstGeom prst="rect">
            <a:avLst/>
          </a:prstGeom>
          <a:ln w="12700">
            <a:miter lim="400000"/>
          </a:ln>
        </p:spPr>
      </p:pic>
      <p:sp>
        <p:nvSpPr>
          <p:cNvPr id="551" name="线条"/>
          <p:cNvSpPr/>
          <p:nvPr/>
        </p:nvSpPr>
        <p:spPr>
          <a:xfrm>
            <a:off x="4131473"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552" name="形状"/>
          <p:cNvSpPr/>
          <p:nvPr/>
        </p:nvSpPr>
        <p:spPr>
          <a:xfrm>
            <a:off x="-1055357" y="2360074"/>
            <a:ext cx="5100560" cy="7827133"/>
          </a:xfrm>
          <a:custGeom>
            <a:avLst/>
            <a:gdLst/>
            <a:ahLst/>
            <a:cxnLst>
              <a:cxn ang="0">
                <a:pos x="wd2" y="hd2"/>
              </a:cxn>
              <a:cxn ang="5400000">
                <a:pos x="wd2" y="hd2"/>
              </a:cxn>
              <a:cxn ang="10800000">
                <a:pos x="wd2" y="hd2"/>
              </a:cxn>
              <a:cxn ang="16200000">
                <a:pos x="wd2" y="hd2"/>
              </a:cxn>
            </a:cxnLst>
            <a:rect l="0" t="0" r="r" b="b"/>
            <a:pathLst>
              <a:path w="20269" h="21042" extrusionOk="0">
                <a:moveTo>
                  <a:pt x="2378" y="69"/>
                </a:moveTo>
                <a:cubicBezTo>
                  <a:pt x="4708" y="-362"/>
                  <a:pt x="6316" y="1343"/>
                  <a:pt x="8446" y="1949"/>
                </a:cubicBezTo>
                <a:cubicBezTo>
                  <a:pt x="11099" y="2704"/>
                  <a:pt x="15170" y="2268"/>
                  <a:pt x="15427" y="4320"/>
                </a:cubicBezTo>
                <a:cubicBezTo>
                  <a:pt x="15560" y="5387"/>
                  <a:pt x="13977" y="6152"/>
                  <a:pt x="13808" y="7195"/>
                </a:cubicBezTo>
                <a:cubicBezTo>
                  <a:pt x="13573" y="8642"/>
                  <a:pt x="15726" y="9515"/>
                  <a:pt x="17424" y="10444"/>
                </a:cubicBezTo>
                <a:cubicBezTo>
                  <a:pt x="19163" y="11396"/>
                  <a:pt x="20475" y="12737"/>
                  <a:pt x="20241" y="14226"/>
                </a:cubicBezTo>
                <a:cubicBezTo>
                  <a:pt x="19925" y="16241"/>
                  <a:pt x="17122" y="17476"/>
                  <a:pt x="14192" y="18129"/>
                </a:cubicBezTo>
                <a:cubicBezTo>
                  <a:pt x="11140" y="18810"/>
                  <a:pt x="7850" y="19065"/>
                  <a:pt x="5098" y="20199"/>
                </a:cubicBezTo>
                <a:cubicBezTo>
                  <a:pt x="3995" y="20655"/>
                  <a:pt x="2849" y="21238"/>
                  <a:pt x="1622" y="20977"/>
                </a:cubicBezTo>
                <a:cubicBezTo>
                  <a:pt x="-741" y="20476"/>
                  <a:pt x="-1" y="18357"/>
                  <a:pt x="618" y="16515"/>
                </a:cubicBezTo>
                <a:cubicBezTo>
                  <a:pt x="1172" y="14871"/>
                  <a:pt x="722" y="13169"/>
                  <a:pt x="821" y="11512"/>
                </a:cubicBezTo>
                <a:cubicBezTo>
                  <a:pt x="921" y="9838"/>
                  <a:pt x="1571" y="8169"/>
                  <a:pt x="1134" y="6492"/>
                </a:cubicBezTo>
                <a:cubicBezTo>
                  <a:pt x="441" y="3829"/>
                  <a:pt x="-1125" y="717"/>
                  <a:pt x="2378" y="69"/>
                </a:cubicBezTo>
                <a:close/>
              </a:path>
            </a:pathLst>
          </a:custGeom>
          <a:solidFill>
            <a:schemeClr val="accent1">
              <a:alpha val="14201"/>
            </a:schemeClr>
          </a:solidFill>
          <a:ln w="25400">
            <a:solidFill>
              <a:schemeClr val="accent1">
                <a:alpha val="14201"/>
              </a:schemeClr>
            </a:solidFill>
            <a:miter lim="400000"/>
          </a:ln>
        </p:spPr>
        <p:txBody>
          <a:bodyPr lIns="71437" tIns="71437" rIns="71437" bIns="71437" anchor="ctr"/>
          <a:lstStyle/>
          <a:p>
            <a:pPr>
              <a:defRPr sz="3200"/>
            </a:pPr>
            <a:endParaRPr/>
          </a:p>
        </p:txBody>
      </p:sp>
      <p:sp>
        <p:nvSpPr>
          <p:cNvPr id="553" name="Network"/>
          <p:cNvSpPr txBox="1"/>
          <p:nvPr/>
        </p:nvSpPr>
        <p:spPr>
          <a:xfrm>
            <a:off x="-37656" y="6870321"/>
            <a:ext cx="3875089"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6400" b="1">
                <a:latin typeface="Gill Sans"/>
                <a:ea typeface="Gill Sans"/>
                <a:cs typeface="Gill Sans"/>
                <a:sym typeface="Gill Sans"/>
              </a:defRPr>
            </a:lvl1pPr>
          </a:lstStyle>
          <a:p>
            <a:r>
              <a:t>Network</a:t>
            </a:r>
          </a:p>
        </p:txBody>
      </p:sp>
      <p:sp>
        <p:nvSpPr>
          <p:cNvPr id="554" name="线条"/>
          <p:cNvSpPr/>
          <p:nvPr/>
        </p:nvSpPr>
        <p:spPr>
          <a:xfrm>
            <a:off x="17870592" y="7411659"/>
            <a:ext cx="2363856" cy="1"/>
          </a:xfrm>
          <a:prstGeom prst="line">
            <a:avLst/>
          </a:prstGeom>
          <a:ln w="152400">
            <a:solidFill>
              <a:schemeClr val="accent2"/>
            </a:solidFill>
            <a:miter lim="400000"/>
            <a:tailEnd type="triangle"/>
          </a:ln>
        </p:spPr>
        <p:txBody>
          <a:bodyPr lIns="71437" tIns="71437" rIns="71437" bIns="71437" anchor="ctr"/>
          <a:lstStyle/>
          <a:p>
            <a:pPr>
              <a:defRPr sz="3200"/>
            </a:pPr>
            <a:endParaRPr/>
          </a:p>
        </p:txBody>
      </p:sp>
      <p:sp>
        <p:nvSpPr>
          <p:cNvPr id="555" name="矩形"/>
          <p:cNvSpPr/>
          <p:nvPr/>
        </p:nvSpPr>
        <p:spPr>
          <a:xfrm>
            <a:off x="16877202" y="7262277"/>
            <a:ext cx="887735" cy="541991"/>
          </a:xfrm>
          <a:prstGeom prst="rect">
            <a:avLst/>
          </a:prstGeom>
          <a:solidFill>
            <a:srgbClr val="A7ED8B">
              <a:alpha val="84921"/>
            </a:srgbClr>
          </a:solidFill>
          <a:ln w="12700">
            <a:miter lim="400000"/>
          </a:ln>
        </p:spPr>
        <p:txBody>
          <a:bodyPr lIns="50800" tIns="50800" rIns="50800" bIns="50800" anchor="ctr"/>
          <a:lstStyle/>
          <a:p>
            <a:pPr>
              <a:defRPr sz="2400">
                <a:solidFill>
                  <a:srgbClr val="FFFFFF"/>
                </a:solidFill>
              </a:defRPr>
            </a:pPr>
            <a:endParaRPr/>
          </a:p>
        </p:txBody>
      </p:sp>
      <p:sp>
        <p:nvSpPr>
          <p:cNvPr id="556" name="Nearly empty buffer ⇒ small rate"/>
          <p:cNvSpPr txBox="1"/>
          <p:nvPr/>
        </p:nvSpPr>
        <p:spPr>
          <a:xfrm>
            <a:off x="6048216" y="10706099"/>
            <a:ext cx="14289009"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6400" b="1">
                <a:solidFill>
                  <a:schemeClr val="accent5"/>
                </a:solidFill>
                <a:latin typeface="Gill Sans"/>
                <a:ea typeface="Gill Sans"/>
                <a:cs typeface="Gill Sans"/>
                <a:sym typeface="Gill Sans"/>
              </a:defRPr>
            </a:lvl1pPr>
          </a:lstStyle>
          <a:p>
            <a:r>
              <a:t>Nearly empty buffer ⇒ small rate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F56E59-0666-4851-BF46-B82B13E3047F}"/>
              </a:ext>
            </a:extLst>
          </p:cNvPr>
          <p:cNvPicPr>
            <a:picLocks noChangeAspect="1"/>
          </p:cNvPicPr>
          <p:nvPr/>
        </p:nvPicPr>
        <p:blipFill>
          <a:blip r:embed="rId3"/>
          <a:stretch>
            <a:fillRect/>
          </a:stretch>
        </p:blipFill>
        <p:spPr>
          <a:xfrm>
            <a:off x="3574944" y="6430900"/>
            <a:ext cx="15109863" cy="7205974"/>
          </a:xfrm>
          <a:prstGeom prst="rect">
            <a:avLst/>
          </a:prstGeom>
        </p:spPr>
      </p:pic>
      <p:sp>
        <p:nvSpPr>
          <p:cNvPr id="560" name="Buffer-based adaptation"/>
          <p:cNvSpPr txBox="1">
            <a:spLocks noGrp="1"/>
          </p:cNvSpPr>
          <p:nvPr>
            <p:ph type="title"/>
          </p:nvPr>
        </p:nvSpPr>
        <p:spPr>
          <a:prstGeom prst="rect">
            <a:avLst/>
          </a:prstGeom>
        </p:spPr>
        <p:txBody>
          <a:bodyPr/>
          <a:lstStyle/>
          <a:p>
            <a:r>
              <a:t>Buffer-based adaptation</a:t>
            </a:r>
          </a:p>
        </p:txBody>
      </p:sp>
      <p:sp>
        <p:nvSpPr>
          <p:cNvPr id="567" name="矩形"/>
          <p:cNvSpPr/>
          <p:nvPr/>
        </p:nvSpPr>
        <p:spPr>
          <a:xfrm>
            <a:off x="8869553" y="12690170"/>
            <a:ext cx="7336218" cy="894014"/>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grpSp>
        <p:nvGrpSpPr>
          <p:cNvPr id="573" name="成组"/>
          <p:cNvGrpSpPr/>
          <p:nvPr/>
        </p:nvGrpSpPr>
        <p:grpSpPr>
          <a:xfrm>
            <a:off x="1370817" y="10278181"/>
            <a:ext cx="10285992" cy="3136765"/>
            <a:chOff x="0" y="-123826"/>
            <a:chExt cx="10285991" cy="3136764"/>
          </a:xfrm>
        </p:grpSpPr>
        <p:pic>
          <p:nvPicPr>
            <p:cNvPr id="570" name="椭圆形" descr="椭圆形"/>
            <p:cNvPicPr>
              <a:picLocks/>
            </p:cNvPicPr>
            <p:nvPr/>
          </p:nvPicPr>
          <p:blipFill>
            <a:blip r:embed="rId4">
              <a:extLst/>
            </a:blip>
            <a:stretch>
              <a:fillRect/>
            </a:stretch>
          </p:blipFill>
          <p:spPr>
            <a:xfrm rot="21300000">
              <a:off x="5744840" y="68741"/>
              <a:ext cx="4484379" cy="1498601"/>
            </a:xfrm>
            <a:prstGeom prst="rect">
              <a:avLst/>
            </a:prstGeom>
            <a:effectLst>
              <a:outerShdw blurRad="50800" dist="25400" dir="5400000" rotWithShape="0">
                <a:srgbClr val="000000">
                  <a:alpha val="50000"/>
                </a:srgbClr>
              </a:outerShdw>
            </a:effectLst>
          </p:spPr>
        </p:pic>
        <p:sp>
          <p:nvSpPr>
            <p:cNvPr id="571" name="Low buffer:…"/>
            <p:cNvSpPr txBox="1"/>
            <p:nvPr/>
          </p:nvSpPr>
          <p:spPr>
            <a:xfrm>
              <a:off x="0" y="1234285"/>
              <a:ext cx="4068015" cy="17786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defRPr sz="5400" b="1">
                  <a:solidFill>
                    <a:schemeClr val="accent5"/>
                  </a:solidFill>
                  <a:latin typeface="Gill Sans"/>
                  <a:ea typeface="Gill Sans"/>
                  <a:cs typeface="Gill Sans"/>
                  <a:sym typeface="Gill Sans"/>
                </a:defRPr>
              </a:pPr>
              <a:r>
                <a:t>Low buffer:</a:t>
              </a:r>
            </a:p>
            <a:p>
              <a:pPr>
                <a:defRPr sz="5400" b="1">
                  <a:solidFill>
                    <a:schemeClr val="accent5"/>
                  </a:solidFill>
                  <a:latin typeface="Gill Sans"/>
                  <a:ea typeface="Gill Sans"/>
                  <a:cs typeface="Gill Sans"/>
                  <a:sym typeface="Gill Sans"/>
                </a:defRPr>
              </a:pPr>
              <a:r>
                <a:t>use R</a:t>
              </a:r>
              <a:r>
                <a:rPr baseline="-5999"/>
                <a:t>min</a:t>
              </a:r>
            </a:p>
          </p:txBody>
        </p:sp>
        <p:sp>
          <p:nvSpPr>
            <p:cNvPr id="572" name="线条"/>
            <p:cNvSpPr/>
            <p:nvPr/>
          </p:nvSpPr>
          <p:spPr>
            <a:xfrm>
              <a:off x="3764440" y="937412"/>
              <a:ext cx="1867810" cy="638776"/>
            </a:xfrm>
            <a:custGeom>
              <a:avLst/>
              <a:gdLst/>
              <a:ahLst/>
              <a:cxnLst>
                <a:cxn ang="0">
                  <a:pos x="wd2" y="hd2"/>
                </a:cxn>
                <a:cxn ang="5400000">
                  <a:pos x="wd2" y="hd2"/>
                </a:cxn>
                <a:cxn ang="10800000">
                  <a:pos x="wd2" y="hd2"/>
                </a:cxn>
                <a:cxn ang="16200000">
                  <a:pos x="wd2" y="hd2"/>
                </a:cxn>
              </a:cxnLst>
              <a:rect l="0" t="0" r="r" b="b"/>
              <a:pathLst>
                <a:path w="21600" h="20787" extrusionOk="0">
                  <a:moveTo>
                    <a:pt x="0" y="20787"/>
                  </a:moveTo>
                  <a:cubicBezTo>
                    <a:pt x="2844" y="12870"/>
                    <a:pt x="6310" y="6964"/>
                    <a:pt x="10103" y="3511"/>
                  </a:cubicBezTo>
                  <a:cubicBezTo>
                    <a:pt x="13819" y="129"/>
                    <a:pt x="17748" y="-813"/>
                    <a:pt x="21600" y="699"/>
                  </a:cubicBezTo>
                </a:path>
              </a:pathLst>
            </a:custGeom>
            <a:noFill/>
            <a:ln w="76200" cap="flat">
              <a:solidFill>
                <a:schemeClr val="accent5"/>
              </a:solidFill>
              <a:prstDash val="solid"/>
              <a:miter lim="400000"/>
              <a:tailEnd type="stealth" w="med" len="med"/>
            </a:ln>
            <a:effectLst/>
          </p:spPr>
          <p:txBody>
            <a:bodyPr wrap="square" lIns="71437" tIns="71437" rIns="71437" bIns="71437" numCol="1" anchor="ctr">
              <a:noAutofit/>
            </a:bodyPr>
            <a:lstStyle/>
            <a:p>
              <a:pPr>
                <a:defRPr sz="3200"/>
              </a:pPr>
              <a:endParaRPr/>
            </a:p>
          </p:txBody>
        </p:sp>
      </p:grpSp>
      <p:grpSp>
        <p:nvGrpSpPr>
          <p:cNvPr id="577" name="成组"/>
          <p:cNvGrpSpPr/>
          <p:nvPr/>
        </p:nvGrpSpPr>
        <p:grpSpPr>
          <a:xfrm>
            <a:off x="13323561" y="6653373"/>
            <a:ext cx="9637832" cy="3342108"/>
            <a:chOff x="-123826" y="-123826"/>
            <a:chExt cx="9637830" cy="3342107"/>
          </a:xfrm>
        </p:grpSpPr>
        <p:pic>
          <p:nvPicPr>
            <p:cNvPr id="574" name="椭圆形" descr="椭圆形"/>
            <p:cNvPicPr>
              <a:picLocks/>
            </p:cNvPicPr>
            <p:nvPr/>
          </p:nvPicPr>
          <p:blipFill>
            <a:blip r:embed="rId4">
              <a:extLst/>
            </a:blip>
            <a:stretch>
              <a:fillRect/>
            </a:stretch>
          </p:blipFill>
          <p:spPr>
            <a:xfrm rot="21300000">
              <a:off x="-67054" y="68741"/>
              <a:ext cx="4484379" cy="1498601"/>
            </a:xfrm>
            <a:prstGeom prst="rect">
              <a:avLst/>
            </a:prstGeom>
            <a:effectLst>
              <a:outerShdw blurRad="50800" dist="25400" dir="5400000" rotWithShape="0">
                <a:srgbClr val="000000">
                  <a:alpha val="50000"/>
                </a:srgbClr>
              </a:outerShdw>
            </a:effectLst>
          </p:spPr>
        </p:pic>
        <p:sp>
          <p:nvSpPr>
            <p:cNvPr id="575" name="High buffer:…"/>
            <p:cNvSpPr txBox="1"/>
            <p:nvPr/>
          </p:nvSpPr>
          <p:spPr>
            <a:xfrm>
              <a:off x="5843287" y="1292477"/>
              <a:ext cx="3670718" cy="19258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defRPr sz="5400" b="1">
                  <a:solidFill>
                    <a:schemeClr val="accent5"/>
                  </a:solidFill>
                  <a:latin typeface="Gill Sans"/>
                  <a:ea typeface="Gill Sans"/>
                  <a:cs typeface="Gill Sans"/>
                  <a:sym typeface="Gill Sans"/>
                </a:defRPr>
              </a:pPr>
              <a:r>
                <a:t>High buffer: </a:t>
              </a:r>
            </a:p>
            <a:p>
              <a:pPr>
                <a:defRPr sz="5400" b="1">
                  <a:solidFill>
                    <a:schemeClr val="accent5"/>
                  </a:solidFill>
                  <a:latin typeface="Gill Sans"/>
                  <a:ea typeface="Gill Sans"/>
                  <a:cs typeface="Gill Sans"/>
                  <a:sym typeface="Gill Sans"/>
                </a:defRPr>
              </a:pPr>
              <a:r>
                <a:t>use R</a:t>
              </a:r>
              <a:r>
                <a:rPr baseline="-5999"/>
                <a:t>max</a:t>
              </a:r>
            </a:p>
          </p:txBody>
        </p:sp>
        <p:sp>
          <p:nvSpPr>
            <p:cNvPr id="576" name="线条"/>
            <p:cNvSpPr/>
            <p:nvPr/>
          </p:nvSpPr>
          <p:spPr>
            <a:xfrm>
              <a:off x="4411130" y="875930"/>
              <a:ext cx="1392908" cy="5543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968" y="15672"/>
                    <a:pt x="15981" y="10822"/>
                    <a:pt x="12749" y="7228"/>
                  </a:cubicBezTo>
                  <a:cubicBezTo>
                    <a:pt x="8727" y="2755"/>
                    <a:pt x="4396" y="300"/>
                    <a:pt x="0" y="0"/>
                  </a:cubicBezTo>
                </a:path>
              </a:pathLst>
            </a:custGeom>
            <a:noFill/>
            <a:ln w="76200" cap="flat">
              <a:solidFill>
                <a:schemeClr val="accent5"/>
              </a:solidFill>
              <a:prstDash val="solid"/>
              <a:miter lim="400000"/>
              <a:tailEnd type="stealth" w="med" len="med"/>
            </a:ln>
            <a:effectLst/>
          </p:spPr>
          <p:txBody>
            <a:bodyPr wrap="square" lIns="71437" tIns="71437" rIns="71437" bIns="71437" numCol="1" anchor="ctr">
              <a:noAutofit/>
            </a:bodyPr>
            <a:lstStyle/>
            <a:p>
              <a:pPr>
                <a:defRPr sz="3200"/>
              </a:pPr>
              <a:endParaRPr/>
            </a:p>
          </p:txBody>
        </p:sp>
      </p:grpSp>
      <p:pic>
        <p:nvPicPr>
          <p:cNvPr id="20" name="图片 19">
            <a:extLst>
              <a:ext uri="{FF2B5EF4-FFF2-40B4-BE49-F238E27FC236}">
                <a16:creationId xmlns:a16="http://schemas.microsoft.com/office/drawing/2014/main" id="{78818C2E-D9E5-4649-BE10-DCDB1E475D68}"/>
              </a:ext>
            </a:extLst>
          </p:cNvPr>
          <p:cNvPicPr>
            <a:picLocks noChangeAspect="1"/>
          </p:cNvPicPr>
          <p:nvPr/>
        </p:nvPicPr>
        <p:blipFill>
          <a:blip r:embed="rId5"/>
          <a:stretch>
            <a:fillRect/>
          </a:stretch>
        </p:blipFill>
        <p:spPr>
          <a:xfrm>
            <a:off x="5869116" y="1945617"/>
            <a:ext cx="12645571" cy="394886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2" animBg="1" advAuto="0"/>
      <p:bldP spid="577"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roblem: startup phase?"/>
          <p:cNvSpPr txBox="1">
            <a:spLocks noGrp="1"/>
          </p:cNvSpPr>
          <p:nvPr>
            <p:ph type="title"/>
          </p:nvPr>
        </p:nvSpPr>
        <p:spPr>
          <a:xfrm>
            <a:off x="3048000" y="4503372"/>
            <a:ext cx="18288000" cy="2500313"/>
          </a:xfrm>
          <a:prstGeom prst="rect">
            <a:avLst/>
          </a:prstGeom>
        </p:spPr>
        <p:txBody>
          <a:bodyPr/>
          <a:lstStyle/>
          <a:p>
            <a:r>
              <a:t>Problem: startup phase?</a:t>
            </a:r>
          </a:p>
        </p:txBody>
      </p:sp>
      <p:sp>
        <p:nvSpPr>
          <p:cNvPr id="582" name="Pick a rate based on immediate past throughput"/>
          <p:cNvSpPr txBox="1"/>
          <p:nvPr/>
        </p:nvSpPr>
        <p:spPr>
          <a:xfrm>
            <a:off x="3590925" y="7236204"/>
            <a:ext cx="20091004"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6400" b="1">
                <a:solidFill>
                  <a:schemeClr val="accent5"/>
                </a:solidFill>
                <a:latin typeface="Gill Sans"/>
                <a:ea typeface="Gill Sans"/>
                <a:cs typeface="Gill Sans"/>
                <a:sym typeface="Gill Sans"/>
              </a:defRPr>
            </a:lvl1pPr>
          </a:lstStyle>
          <a:p>
            <a:r>
              <a:t>Pick a rate based on immediate past throughput</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图像" descr="图像"/>
          <p:cNvPicPr>
            <a:picLocks noChangeAspect="1"/>
          </p:cNvPicPr>
          <p:nvPr/>
        </p:nvPicPr>
        <p:blipFill>
          <a:blip r:embed="rId3">
            <a:extLst/>
          </a:blip>
          <a:stretch>
            <a:fillRect/>
          </a:stretch>
        </p:blipFill>
        <p:spPr>
          <a:xfrm>
            <a:off x="7369912" y="6445989"/>
            <a:ext cx="9644176" cy="5881495"/>
          </a:xfrm>
          <a:prstGeom prst="rect">
            <a:avLst/>
          </a:prstGeom>
          <a:ln w="12700">
            <a:miter lim="400000"/>
          </a:ln>
        </p:spPr>
      </p:pic>
      <p:sp>
        <p:nvSpPr>
          <p:cNvPr id="587" name="Buffer-based adaptation"/>
          <p:cNvSpPr txBox="1">
            <a:spLocks noGrp="1"/>
          </p:cNvSpPr>
          <p:nvPr>
            <p:ph type="title"/>
          </p:nvPr>
        </p:nvSpPr>
        <p:spPr>
          <a:prstGeom prst="rect">
            <a:avLst/>
          </a:prstGeom>
        </p:spPr>
        <p:txBody>
          <a:bodyPr/>
          <a:lstStyle/>
          <a:p>
            <a:r>
              <a:t>Buffer-based adaptation</a:t>
            </a:r>
          </a:p>
        </p:txBody>
      </p:sp>
      <p:sp>
        <p:nvSpPr>
          <p:cNvPr id="593" name="矩形"/>
          <p:cNvSpPr/>
          <p:nvPr/>
        </p:nvSpPr>
        <p:spPr>
          <a:xfrm>
            <a:off x="8869553" y="12690170"/>
            <a:ext cx="7336218" cy="894014"/>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594" name="Normalized number of rebuffers per hour (%)"/>
          <p:cNvSpPr txBox="1"/>
          <p:nvPr/>
        </p:nvSpPr>
        <p:spPr>
          <a:xfrm>
            <a:off x="2103322" y="7203385"/>
            <a:ext cx="5255150" cy="177865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4000">
                <a:latin typeface="Gill Sans"/>
                <a:ea typeface="Gill Sans"/>
                <a:cs typeface="Gill Sans"/>
                <a:sym typeface="Gill Sans"/>
              </a:defRPr>
            </a:lvl1pPr>
          </a:lstStyle>
          <a:p>
            <a:r>
              <a:t>Normalized number of rebuffers per hour (%)</a:t>
            </a:r>
          </a:p>
        </p:txBody>
      </p:sp>
      <p:sp>
        <p:nvSpPr>
          <p:cNvPr id="595" name="Hours in GMT"/>
          <p:cNvSpPr txBox="1"/>
          <p:nvPr/>
        </p:nvSpPr>
        <p:spPr>
          <a:xfrm>
            <a:off x="9910087" y="12546281"/>
            <a:ext cx="5255150" cy="6246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4000">
                <a:latin typeface="Gill Sans"/>
                <a:ea typeface="Gill Sans"/>
                <a:cs typeface="Gill Sans"/>
                <a:sym typeface="Gill Sans"/>
              </a:defRPr>
            </a:lvl1pPr>
          </a:lstStyle>
          <a:p>
            <a:r>
              <a:t>Hours in GMT</a:t>
            </a:r>
          </a:p>
        </p:txBody>
      </p:sp>
      <p:pic>
        <p:nvPicPr>
          <p:cNvPr id="12" name="图片 11">
            <a:extLst>
              <a:ext uri="{FF2B5EF4-FFF2-40B4-BE49-F238E27FC236}">
                <a16:creationId xmlns:a16="http://schemas.microsoft.com/office/drawing/2014/main" id="{8D347608-8DFA-4969-9F4D-B1F1BE7BD949}"/>
              </a:ext>
            </a:extLst>
          </p:cNvPr>
          <p:cNvPicPr>
            <a:picLocks noChangeAspect="1"/>
          </p:cNvPicPr>
          <p:nvPr/>
        </p:nvPicPr>
        <p:blipFill>
          <a:blip r:embed="rId4"/>
          <a:stretch>
            <a:fillRect/>
          </a:stretch>
        </p:blipFill>
        <p:spPr>
          <a:xfrm>
            <a:off x="5869116" y="1945617"/>
            <a:ext cx="12645571" cy="394886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Buffer-based adaptation"/>
          <p:cNvSpPr txBox="1">
            <a:spLocks noGrp="1"/>
          </p:cNvSpPr>
          <p:nvPr>
            <p:ph type="title"/>
          </p:nvPr>
        </p:nvSpPr>
        <p:spPr>
          <a:prstGeom prst="rect">
            <a:avLst/>
          </a:prstGeom>
        </p:spPr>
        <p:txBody>
          <a:bodyPr/>
          <a:lstStyle/>
          <a:p>
            <a:r>
              <a:t>Buffer-based adaptation</a:t>
            </a:r>
          </a:p>
        </p:txBody>
      </p:sp>
      <p:sp>
        <p:nvSpPr>
          <p:cNvPr id="605" name="矩形"/>
          <p:cNvSpPr/>
          <p:nvPr/>
        </p:nvSpPr>
        <p:spPr>
          <a:xfrm>
            <a:off x="8869553" y="12690170"/>
            <a:ext cx="7336218" cy="894014"/>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pic>
        <p:nvPicPr>
          <p:cNvPr id="18" name="图片 17">
            <a:extLst>
              <a:ext uri="{FF2B5EF4-FFF2-40B4-BE49-F238E27FC236}">
                <a16:creationId xmlns:a16="http://schemas.microsoft.com/office/drawing/2014/main" id="{0618BE6C-A813-4A3C-8EA7-34EDCD43AF20}"/>
              </a:ext>
            </a:extLst>
          </p:cNvPr>
          <p:cNvPicPr>
            <a:picLocks noChangeAspect="1"/>
          </p:cNvPicPr>
          <p:nvPr/>
        </p:nvPicPr>
        <p:blipFill>
          <a:blip r:embed="rId3"/>
          <a:stretch>
            <a:fillRect/>
          </a:stretch>
        </p:blipFill>
        <p:spPr>
          <a:xfrm>
            <a:off x="5869116" y="1945617"/>
            <a:ext cx="12645571" cy="3948860"/>
          </a:xfrm>
          <a:prstGeom prst="rect">
            <a:avLst/>
          </a:prstGeom>
        </p:spPr>
      </p:pic>
      <p:pic>
        <p:nvPicPr>
          <p:cNvPr id="2" name="图片 1">
            <a:extLst>
              <a:ext uri="{FF2B5EF4-FFF2-40B4-BE49-F238E27FC236}">
                <a16:creationId xmlns:a16="http://schemas.microsoft.com/office/drawing/2014/main" id="{FC5CC506-F038-4F4F-ADB4-1A0A384ABD21}"/>
              </a:ext>
            </a:extLst>
          </p:cNvPr>
          <p:cNvPicPr>
            <a:picLocks noChangeAspect="1"/>
          </p:cNvPicPr>
          <p:nvPr/>
        </p:nvPicPr>
        <p:blipFill>
          <a:blip r:embed="rId4"/>
          <a:stretch>
            <a:fillRect/>
          </a:stretch>
        </p:blipFill>
        <p:spPr>
          <a:xfrm>
            <a:off x="3260652" y="6409679"/>
            <a:ext cx="16628656" cy="6727498"/>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532071" y="1329628"/>
            <a:ext cx="17373603" cy="3745475"/>
          </a:xfrm>
        </p:spPr>
        <p:txBody>
          <a:bodyPr>
            <a:normAutofit/>
          </a:bodyPr>
          <a:lstStyle/>
          <a:p>
            <a:r>
              <a:rPr lang="en-US" sz="9600" dirty="0">
                <a:effectLst>
                  <a:outerShdw blurRad="63500" dist="76200" dir="2700000" algn="tl" rotWithShape="0">
                    <a:prstClr val="black">
                      <a:alpha val="10000"/>
                    </a:prstClr>
                  </a:outerShdw>
                </a:effectLst>
                <a:latin typeface="+mn-lt"/>
              </a:rPr>
              <a:t>Neural Adaptive Video Streaming with </a:t>
            </a:r>
            <a:r>
              <a:rPr lang="en-US" sz="9600" dirty="0" err="1">
                <a:effectLst>
                  <a:outerShdw blurRad="63500" dist="76200" dir="2700000" algn="tl" rotWithShape="0">
                    <a:prstClr val="black">
                      <a:alpha val="10000"/>
                    </a:prstClr>
                  </a:outerShdw>
                </a:effectLst>
                <a:latin typeface="+mn-lt"/>
              </a:rPr>
              <a:t>Pensieve</a:t>
            </a:r>
            <a:endParaRPr lang="en-US" sz="9600" dirty="0">
              <a:effectLst>
                <a:outerShdw blurRad="63500" dist="76200" dir="2700000" algn="tl" rotWithShape="0">
                  <a:prstClr val="black">
                    <a:alpha val="10000"/>
                  </a:prstClr>
                </a:outerShdw>
              </a:effectLst>
              <a:latin typeface="+mn-lt"/>
            </a:endParaRPr>
          </a:p>
        </p:txBody>
      </p:sp>
      <p:sp>
        <p:nvSpPr>
          <p:cNvPr id="5" name="Subtitle 2"/>
          <p:cNvSpPr>
            <a:spLocks noGrp="1"/>
          </p:cNvSpPr>
          <p:nvPr>
            <p:ph type="subTitle" idx="1"/>
          </p:nvPr>
        </p:nvSpPr>
        <p:spPr>
          <a:xfrm>
            <a:off x="4275019" y="7050032"/>
            <a:ext cx="15887701" cy="3085616"/>
          </a:xfrm>
        </p:spPr>
        <p:txBody>
          <a:bodyPr>
            <a:normAutofit/>
          </a:bodyPr>
          <a:lstStyle/>
          <a:p>
            <a:r>
              <a:rPr lang="en-US" sz="5400" dirty="0"/>
              <a:t>Hongzi Mao   </a:t>
            </a:r>
          </a:p>
          <a:p>
            <a:r>
              <a:rPr lang="en-US" sz="5400" dirty="0">
                <a:solidFill>
                  <a:schemeClr val="tx1">
                    <a:lumMod val="75000"/>
                    <a:lumOff val="25000"/>
                  </a:schemeClr>
                </a:solidFill>
              </a:rPr>
              <a:t>Ravi Netravali   Mohammad </a:t>
            </a:r>
            <a:r>
              <a:rPr lang="en-US" sz="5400" dirty="0" err="1">
                <a:solidFill>
                  <a:schemeClr val="tx1">
                    <a:lumMod val="75000"/>
                    <a:lumOff val="25000"/>
                  </a:schemeClr>
                </a:solidFill>
              </a:rPr>
              <a:t>Alizadeh</a:t>
            </a:r>
            <a:endParaRPr lang="en-US" sz="5400" dirty="0">
              <a:solidFill>
                <a:schemeClr val="tx1">
                  <a:lumMod val="75000"/>
                  <a:lumOff val="25000"/>
                </a:schemeClr>
              </a:solidFill>
            </a:endParaRPr>
          </a:p>
        </p:txBody>
      </p:sp>
      <p:pic>
        <p:nvPicPr>
          <p:cNvPr id="7" name="Picture 6"/>
          <p:cNvPicPr>
            <a:picLocks noChangeAspect="1"/>
          </p:cNvPicPr>
          <p:nvPr/>
        </p:nvPicPr>
        <p:blipFill>
          <a:blip r:embed="rId3"/>
          <a:stretch>
            <a:fillRect/>
          </a:stretch>
        </p:blipFill>
        <p:spPr>
          <a:xfrm>
            <a:off x="18048172" y="10135650"/>
            <a:ext cx="2857501" cy="2857501"/>
          </a:xfrm>
          <a:prstGeom prst="rect">
            <a:avLst/>
          </a:prstGeom>
        </p:spPr>
      </p:pic>
      <p:pic>
        <p:nvPicPr>
          <p:cNvPr id="8" name="Picture 7"/>
          <p:cNvPicPr>
            <a:picLocks noChangeAspect="1"/>
          </p:cNvPicPr>
          <p:nvPr/>
        </p:nvPicPr>
        <p:blipFill>
          <a:blip r:embed="rId4"/>
          <a:stretch>
            <a:fillRect/>
          </a:stretch>
        </p:blipFill>
        <p:spPr>
          <a:xfrm>
            <a:off x="3137625" y="10135648"/>
            <a:ext cx="3990067" cy="2660043"/>
          </a:xfrm>
          <a:prstGeom prst="rect">
            <a:avLst/>
          </a:prstGeom>
        </p:spPr>
      </p:pic>
    </p:spTree>
    <p:extLst>
      <p:ext uri="{BB962C8B-B14F-4D97-AF65-F5344CB8AC3E}">
        <p14:creationId xmlns:p14="http://schemas.microsoft.com/office/powerpoint/2010/main" val="1841248202"/>
      </p:ext>
    </p:extLst>
  </p:cSld>
  <p:clrMapOvr>
    <a:masterClrMapping/>
  </p:clrMapOvr>
  <mc:AlternateContent xmlns:mc="http://schemas.openxmlformats.org/markup-compatibility/2006" xmlns:p14="http://schemas.microsoft.com/office/powerpoint/2010/main">
    <mc:Choice Requires="p14">
      <p:transition spd="slow" p14:dur="2000" advTm="8814"/>
    </mc:Choice>
    <mc:Fallback xmlns="">
      <p:transition spd="slow" advTm="881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a_luna_clip">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293849" y="884969"/>
            <a:ext cx="19816200" cy="11146611"/>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1112" y="3907384"/>
            <a:ext cx="5101776" cy="5101776"/>
          </a:xfrm>
          <a:prstGeom prst="rect">
            <a:avLst/>
          </a:prstGeom>
        </p:spPr>
      </p:pic>
      <p:sp>
        <p:nvSpPr>
          <p:cNvPr id="8" name="TextBox 7"/>
          <p:cNvSpPr txBox="1"/>
          <p:nvPr/>
        </p:nvSpPr>
        <p:spPr>
          <a:xfrm>
            <a:off x="-159895" y="13073620"/>
            <a:ext cx="21319795" cy="584775"/>
          </a:xfrm>
          <a:prstGeom prst="rect">
            <a:avLst/>
          </a:prstGeom>
          <a:noFill/>
        </p:spPr>
        <p:txBody>
          <a:bodyPr wrap="square" rtlCol="0">
            <a:spAutoFit/>
          </a:bodyPr>
          <a:lstStyle/>
          <a:p>
            <a:pPr algn="l" defTabSz="2438430" hangingPunct="1"/>
            <a:r>
              <a:rPr lang="en-US" sz="1600" kern="1200" dirty="0">
                <a:solidFill>
                  <a:prstClr val="black">
                    <a:lumMod val="65000"/>
                    <a:lumOff val="35000"/>
                  </a:prstClr>
                </a:solidFill>
                <a:latin typeface="Calibri" panose="020F0502020204030204"/>
              </a:rPr>
              <a:t>https://</a:t>
            </a:r>
            <a:r>
              <a:rPr lang="en-US" sz="1600" kern="1200" dirty="0" err="1">
                <a:solidFill>
                  <a:prstClr val="black">
                    <a:lumMod val="65000"/>
                    <a:lumOff val="35000"/>
                  </a:prstClr>
                </a:solidFill>
                <a:latin typeface="Calibri" panose="020F0502020204030204"/>
              </a:rPr>
              <a:t>gigaom.com</a:t>
            </a:r>
            <a:r>
              <a:rPr lang="en-US" sz="1600" kern="1200" dirty="0">
                <a:solidFill>
                  <a:prstClr val="black">
                    <a:lumMod val="65000"/>
                    <a:lumOff val="35000"/>
                  </a:prstClr>
                </a:solidFill>
                <a:latin typeface="Calibri" panose="020F0502020204030204"/>
              </a:rPr>
              <a:t>/2012/11/09/online-viewers-start-leaving-if-video-doesnt-play-in-2-seconds-says-study/</a:t>
            </a:r>
          </a:p>
          <a:p>
            <a:pPr algn="l" defTabSz="2438430" hangingPunct="1"/>
            <a:r>
              <a:rPr lang="en-US" sz="1600" kern="1200" dirty="0">
                <a:solidFill>
                  <a:prstClr val="black">
                    <a:lumMod val="65000"/>
                    <a:lumOff val="35000"/>
                  </a:prstClr>
                </a:solidFill>
                <a:latin typeface="Calibri" panose="020F0502020204030204"/>
              </a:rPr>
              <a:t>Video: La Luna (Pixar 2011)</a:t>
            </a:r>
          </a:p>
        </p:txBody>
      </p:sp>
      <p:sp>
        <p:nvSpPr>
          <p:cNvPr id="9" name="Rectangle 8"/>
          <p:cNvSpPr/>
          <p:nvPr/>
        </p:nvSpPr>
        <p:spPr>
          <a:xfrm>
            <a:off x="0" y="9906001"/>
            <a:ext cx="24384000" cy="2688552"/>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7467" kern="1200">
                <a:solidFill>
                  <a:prstClr val="white"/>
                </a:solidFill>
                <a:latin typeface="Calibri" panose="020F0502020204030204"/>
              </a:rPr>
              <a:t>Users </a:t>
            </a:r>
            <a:r>
              <a:rPr lang="en-US" sz="7467" kern="1200" dirty="0">
                <a:solidFill>
                  <a:prstClr val="white"/>
                </a:solidFill>
                <a:latin typeface="Calibri" panose="020F0502020204030204"/>
              </a:rPr>
              <a:t>start leaving if video doesn’t play in </a:t>
            </a:r>
            <a:r>
              <a:rPr lang="en-US" sz="7467" kern="1200">
                <a:solidFill>
                  <a:prstClr val="white"/>
                </a:solidFill>
                <a:latin typeface="Calibri" panose="020F0502020204030204"/>
              </a:rPr>
              <a:t>2 seconds</a:t>
            </a:r>
            <a:endParaRPr lang="en-US" sz="7467" kern="1200" dirty="0">
              <a:solidFill>
                <a:prstClr val="white"/>
              </a:solidFill>
              <a:latin typeface="Calibri" panose="020F0502020204030204"/>
            </a:endParaRPr>
          </a:p>
        </p:txBody>
      </p:sp>
      <p:sp>
        <p:nvSpPr>
          <p:cNvPr id="3" name="Slide Number Placeholder 2"/>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36</a:t>
            </a:fld>
            <a:endParaRPr lang="en-US" kern="1200">
              <a:solidFill>
                <a:prstClr val="black">
                  <a:tint val="75000"/>
                </a:prstClr>
              </a:solidFill>
              <a:latin typeface="Calibri" panose="020F0502020204030204"/>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1112" y="3895293"/>
            <a:ext cx="5080000" cy="5113867"/>
          </a:xfrm>
          <a:prstGeom prst="rect">
            <a:avLst/>
          </a:prstGeom>
        </p:spPr>
      </p:pic>
    </p:spTree>
    <p:custDataLst>
      <p:tags r:id="rId1"/>
    </p:custDataLst>
    <p:extLst>
      <p:ext uri="{BB962C8B-B14F-4D97-AF65-F5344CB8AC3E}">
        <p14:creationId xmlns:p14="http://schemas.microsoft.com/office/powerpoint/2010/main" val="1394675311"/>
      </p:ext>
    </p:extLst>
  </p:cSld>
  <p:clrMapOvr>
    <a:masterClrMapping/>
  </p:clrMapOvr>
  <mc:AlternateContent xmlns:mc="http://schemas.openxmlformats.org/markup-compatibility/2006" xmlns:p14="http://schemas.microsoft.com/office/powerpoint/2010/main">
    <mc:Choice Requires="p14">
      <p:transition spd="slow" p14:dur="2000" advTm="26968"/>
    </mc:Choice>
    <mc:Fallback xmlns="">
      <p:transition spd="slow" advTm="26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6"/>
                                        </p:tgtEl>
                                      </p:cBhvr>
                                    </p:cmd>
                                  </p:childTnLst>
                                </p:cTn>
                              </p:par>
                            </p:childTnLst>
                          </p:cTn>
                        </p:par>
                        <p:par>
                          <p:cTn id="7" fill="hold">
                            <p:stCondLst>
                              <p:cond delay="35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6"/>
                </p:tgtEl>
              </p:cMediaNode>
            </p:video>
          </p:childTnLst>
        </p:cTn>
      </p:par>
    </p:tnLst>
    <p:bldLst>
      <p:bldP spid="8" grpId="0"/>
      <p:bldP spid="9" grpId="0" animBg="1"/>
    </p:bldLst>
  </p:timing>
  <p:extLst>
    <p:ext uri="{E180D4A7-C9FB-4DFB-919C-405C955672EB}">
      <p14:showEvtLst xmlns:p14="http://schemas.microsoft.com/office/powerpoint/2010/main">
        <p14:playEvt time="16" objId="6"/>
        <p14:stopEvt time="3654" objId="6"/>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5504618" y="1162531"/>
            <a:ext cx="15162653" cy="6233536"/>
          </a:xfrm>
          <a:prstGeom prst="rect">
            <a:avLst/>
          </a:prstGeom>
        </p:spPr>
      </p:pic>
      <p:sp>
        <p:nvSpPr>
          <p:cNvPr id="81" name="Rectangle 80"/>
          <p:cNvSpPr/>
          <p:nvPr/>
        </p:nvSpPr>
        <p:spPr>
          <a:xfrm>
            <a:off x="15353061" y="3800248"/>
            <a:ext cx="4836683" cy="3534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82" name="Rectangle 81"/>
          <p:cNvSpPr/>
          <p:nvPr/>
        </p:nvSpPr>
        <p:spPr>
          <a:xfrm>
            <a:off x="4221116" y="3348782"/>
            <a:ext cx="5517341" cy="3101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pic>
        <p:nvPicPr>
          <p:cNvPr id="83" name="Picture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6907" y="3694536"/>
            <a:ext cx="4009173" cy="2642651"/>
          </a:xfrm>
          <a:prstGeom prst="rect">
            <a:avLst/>
          </a:prstGeom>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35879" y="4788449"/>
            <a:ext cx="1020899" cy="718712"/>
          </a:xfrm>
          <a:prstGeom prst="rect">
            <a:avLst/>
          </a:prstGeom>
        </p:spPr>
      </p:pic>
      <p:sp>
        <p:nvSpPr>
          <p:cNvPr id="85" name="Rectangle 84"/>
          <p:cNvSpPr/>
          <p:nvPr/>
        </p:nvSpPr>
        <p:spPr>
          <a:xfrm>
            <a:off x="3576907" y="3694538"/>
            <a:ext cx="4009173" cy="2990605"/>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86" name="Rectangle 85"/>
          <p:cNvSpPr/>
          <p:nvPr/>
        </p:nvSpPr>
        <p:spPr>
          <a:xfrm>
            <a:off x="6363150" y="6351728"/>
            <a:ext cx="501909" cy="3479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87" name="Rectangle 86"/>
          <p:cNvSpPr/>
          <p:nvPr/>
        </p:nvSpPr>
        <p:spPr>
          <a:xfrm>
            <a:off x="3576896" y="6344302"/>
            <a:ext cx="2786592" cy="3479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88" name="Rectangle 87"/>
          <p:cNvSpPr/>
          <p:nvPr/>
        </p:nvSpPr>
        <p:spPr>
          <a:xfrm>
            <a:off x="3576903" y="6344302"/>
            <a:ext cx="1630029" cy="347957"/>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89" name="Rectangle 88"/>
          <p:cNvSpPr/>
          <p:nvPr/>
        </p:nvSpPr>
        <p:spPr>
          <a:xfrm>
            <a:off x="3576903" y="6339848"/>
            <a:ext cx="4009176" cy="347957"/>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90" name="Oval 89"/>
          <p:cNvSpPr/>
          <p:nvPr/>
        </p:nvSpPr>
        <p:spPr>
          <a:xfrm>
            <a:off x="4960416" y="6280774"/>
            <a:ext cx="493541" cy="493541"/>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91" name="Oval 90"/>
          <p:cNvSpPr/>
          <p:nvPr/>
        </p:nvSpPr>
        <p:spPr>
          <a:xfrm>
            <a:off x="5110859" y="6429048"/>
            <a:ext cx="192149" cy="19214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92" name="TextBox 91"/>
          <p:cNvSpPr txBox="1"/>
          <p:nvPr/>
        </p:nvSpPr>
        <p:spPr>
          <a:xfrm>
            <a:off x="3995544" y="7033560"/>
            <a:ext cx="2916821" cy="669286"/>
          </a:xfrm>
          <a:prstGeom prst="rect">
            <a:avLst/>
          </a:prstGeom>
          <a:noFill/>
        </p:spPr>
        <p:txBody>
          <a:bodyPr wrap="square" rtlCol="0">
            <a:spAutoFit/>
          </a:bodyPr>
          <a:lstStyle/>
          <a:p>
            <a:pPr defTabSz="2438430" hangingPunct="1"/>
            <a:r>
              <a:rPr lang="en-US" sz="3749" b="1" kern="1200" dirty="0">
                <a:solidFill>
                  <a:prstClr val="black"/>
                </a:solidFill>
                <a:latin typeface="Calibri" panose="020F0502020204030204"/>
              </a:rPr>
              <a:t>Video Client</a:t>
            </a:r>
          </a:p>
        </p:txBody>
      </p:sp>
      <p:sp>
        <p:nvSpPr>
          <p:cNvPr id="93" name="TextBox 92"/>
          <p:cNvSpPr txBox="1"/>
          <p:nvPr/>
        </p:nvSpPr>
        <p:spPr>
          <a:xfrm>
            <a:off x="16791202" y="6859273"/>
            <a:ext cx="3957245" cy="669286"/>
          </a:xfrm>
          <a:prstGeom prst="rect">
            <a:avLst/>
          </a:prstGeom>
          <a:noFill/>
        </p:spPr>
        <p:txBody>
          <a:bodyPr wrap="square" rtlCol="0">
            <a:spAutoFit/>
          </a:bodyPr>
          <a:lstStyle/>
          <a:p>
            <a:pPr defTabSz="2438430" hangingPunct="1"/>
            <a:r>
              <a:rPr lang="en-US" sz="3749" b="1" kern="1200" dirty="0">
                <a:solidFill>
                  <a:prstClr val="black"/>
                </a:solidFill>
                <a:latin typeface="Calibri" panose="020F0502020204030204"/>
              </a:rPr>
              <a:t>Video Server</a:t>
            </a:r>
          </a:p>
        </p:txBody>
      </p:sp>
      <p:cxnSp>
        <p:nvCxnSpPr>
          <p:cNvPr id="94" name="Straight Arrow Connector 93"/>
          <p:cNvCxnSpPr/>
          <p:nvPr/>
        </p:nvCxnSpPr>
        <p:spPr>
          <a:xfrm>
            <a:off x="8531977" y="4647192"/>
            <a:ext cx="7543800"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9215555" y="3093837"/>
            <a:ext cx="6457275" cy="1325940"/>
          </a:xfrm>
          <a:prstGeom prst="rect">
            <a:avLst/>
          </a:prstGeom>
          <a:noFill/>
        </p:spPr>
        <p:txBody>
          <a:bodyPr wrap="square" rtlCol="0">
            <a:spAutoFit/>
          </a:bodyPr>
          <a:lstStyle/>
          <a:p>
            <a:pPr algn="l" defTabSz="2438430" hangingPunct="1"/>
            <a:r>
              <a:rPr lang="en-US" sz="4267" b="1" kern="1200" dirty="0">
                <a:solidFill>
                  <a:prstClr val="black"/>
                </a:solidFill>
                <a:latin typeface="Calibri" panose="020F0502020204030204"/>
              </a:rPr>
              <a:t>Request</a:t>
            </a:r>
            <a:r>
              <a:rPr lang="en-US" sz="4267" kern="1200" dirty="0">
                <a:solidFill>
                  <a:prstClr val="black"/>
                </a:solidFill>
                <a:latin typeface="Calibri" panose="020F0502020204030204"/>
              </a:rPr>
              <a:t>: </a:t>
            </a:r>
          </a:p>
          <a:p>
            <a:pPr algn="l" defTabSz="2438430" hangingPunct="1"/>
            <a:r>
              <a:rPr lang="en-US" sz="3749" kern="1200" dirty="0">
                <a:solidFill>
                  <a:prstClr val="black"/>
                </a:solidFill>
                <a:latin typeface="Calibri" panose="020F0502020204030204"/>
              </a:rPr>
              <a:t>next video chunk  at bitrate </a:t>
            </a:r>
            <a:r>
              <a:rPr lang="en-US" sz="3749" i="1" kern="1200" dirty="0">
                <a:solidFill>
                  <a:prstClr val="black"/>
                </a:solidFill>
                <a:latin typeface="Calibri" panose="020F0502020204030204"/>
              </a:rPr>
              <a:t>r</a:t>
            </a:r>
          </a:p>
        </p:txBody>
      </p:sp>
      <p:cxnSp>
        <p:nvCxnSpPr>
          <p:cNvPr id="96" name="Straight Arrow Connector 95"/>
          <p:cNvCxnSpPr/>
          <p:nvPr/>
        </p:nvCxnSpPr>
        <p:spPr>
          <a:xfrm flipH="1">
            <a:off x="8407287" y="5365901"/>
            <a:ext cx="7543800"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9254128" y="5404517"/>
            <a:ext cx="4093301" cy="1325940"/>
          </a:xfrm>
          <a:prstGeom prst="rect">
            <a:avLst/>
          </a:prstGeom>
          <a:noFill/>
        </p:spPr>
        <p:txBody>
          <a:bodyPr wrap="square" rtlCol="0">
            <a:spAutoFit/>
          </a:bodyPr>
          <a:lstStyle/>
          <a:p>
            <a:pPr algn="l" defTabSz="2438430" hangingPunct="1"/>
            <a:r>
              <a:rPr lang="en-US" sz="4267" b="1" kern="1200" dirty="0">
                <a:solidFill>
                  <a:prstClr val="black"/>
                </a:solidFill>
                <a:latin typeface="Calibri" panose="020F0502020204030204"/>
              </a:rPr>
              <a:t>Response</a:t>
            </a:r>
            <a:r>
              <a:rPr lang="en-US" sz="4267" kern="1200" dirty="0">
                <a:solidFill>
                  <a:prstClr val="black"/>
                </a:solidFill>
                <a:latin typeface="Calibri" panose="020F0502020204030204"/>
              </a:rPr>
              <a:t>: </a:t>
            </a:r>
          </a:p>
          <a:p>
            <a:pPr algn="l" defTabSz="2438430" hangingPunct="1"/>
            <a:r>
              <a:rPr lang="en-US" sz="3749" kern="1200" dirty="0">
                <a:solidFill>
                  <a:prstClr val="black"/>
                </a:solidFill>
                <a:latin typeface="Calibri" panose="020F0502020204030204"/>
              </a:rPr>
              <a:t>video content</a:t>
            </a:r>
          </a:p>
        </p:txBody>
      </p:sp>
      <p:pic>
        <p:nvPicPr>
          <p:cNvPr id="98" name="Picture 9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50763" y="3396870"/>
            <a:ext cx="3804789" cy="2994165"/>
          </a:xfrm>
          <a:prstGeom prst="rect">
            <a:avLst/>
          </a:prstGeom>
        </p:spPr>
      </p:pic>
      <p:sp>
        <p:nvSpPr>
          <p:cNvPr id="146" name="Rectangle 145"/>
          <p:cNvSpPr/>
          <p:nvPr/>
        </p:nvSpPr>
        <p:spPr>
          <a:xfrm>
            <a:off x="9778375" y="4111684"/>
            <a:ext cx="5490499" cy="2117795"/>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grpSp>
        <p:nvGrpSpPr>
          <p:cNvPr id="147" name="Group 146"/>
          <p:cNvGrpSpPr/>
          <p:nvPr/>
        </p:nvGrpSpPr>
        <p:grpSpPr>
          <a:xfrm>
            <a:off x="14560247" y="4300873"/>
            <a:ext cx="3763325" cy="860973"/>
            <a:chOff x="4928863" y="3926411"/>
            <a:chExt cx="1310714" cy="322865"/>
          </a:xfrm>
        </p:grpSpPr>
        <p:sp>
          <p:nvSpPr>
            <p:cNvPr id="148" name="TextBox 147"/>
            <p:cNvSpPr txBox="1"/>
            <p:nvPr/>
          </p:nvSpPr>
          <p:spPr>
            <a:xfrm>
              <a:off x="4928863" y="3926411"/>
              <a:ext cx="1310714" cy="250045"/>
            </a:xfrm>
            <a:prstGeom prst="rect">
              <a:avLst/>
            </a:prstGeom>
            <a:noFill/>
          </p:spPr>
          <p:txBody>
            <a:bodyPr wrap="square" rtlCol="0">
              <a:spAutoFit/>
            </a:bodyPr>
            <a:lstStyle/>
            <a:p>
              <a:pPr defTabSz="2438430" hangingPunct="1"/>
              <a:r>
                <a:rPr lang="en-US" sz="3733" b="1" kern="1200">
                  <a:solidFill>
                    <a:prstClr val="black"/>
                  </a:solidFill>
                  <a:latin typeface="Calibri" panose="020F0502020204030204"/>
                </a:rPr>
                <a:t>Input</a:t>
              </a:r>
              <a:endParaRPr lang="en-US" sz="3733" b="1" kern="1200" dirty="0">
                <a:solidFill>
                  <a:prstClr val="black"/>
                </a:solidFill>
                <a:latin typeface="Calibri" panose="020F0502020204030204"/>
              </a:endParaRPr>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7026734" y="4300877"/>
            <a:ext cx="3495237" cy="1528560"/>
            <a:chOff x="1908383" y="3926411"/>
            <a:chExt cx="1310714" cy="573210"/>
          </a:xfrm>
        </p:grpSpPr>
        <p:sp>
          <p:nvSpPr>
            <p:cNvPr id="151" name="TextBox 150"/>
            <p:cNvSpPr txBox="1"/>
            <p:nvPr/>
          </p:nvSpPr>
          <p:spPr>
            <a:xfrm>
              <a:off x="1908383" y="3926411"/>
              <a:ext cx="1310714" cy="573210"/>
            </a:xfrm>
            <a:prstGeom prst="rect">
              <a:avLst/>
            </a:prstGeom>
            <a:noFill/>
          </p:spPr>
          <p:txBody>
            <a:bodyPr wrap="square" rtlCol="0">
              <a:spAutoFit/>
            </a:bodyPr>
            <a:lstStyle/>
            <a:p>
              <a:pPr defTabSz="2438430" hangingPunct="1"/>
              <a:r>
                <a:rPr lang="en-US" sz="3733" b="1" kern="1200" dirty="0">
                  <a:solidFill>
                    <a:prstClr val="black"/>
                  </a:solidFill>
                  <a:latin typeface="Calibri" panose="020F0502020204030204"/>
                </a:rPr>
                <a:t>Output</a:t>
              </a:r>
            </a:p>
            <a:p>
              <a:pPr defTabSz="2438430" hangingPunct="1"/>
              <a:endParaRPr lang="en-US" sz="1867" b="1" kern="1200" dirty="0">
                <a:solidFill>
                  <a:prstClr val="black"/>
                </a:solidFill>
                <a:latin typeface="Calibri" panose="020F0502020204030204"/>
              </a:endParaRPr>
            </a:p>
            <a:p>
              <a:pPr defTabSz="2438430" hangingPunct="1"/>
              <a:r>
                <a:rPr lang="en-US" sz="3733" b="1" kern="1200" dirty="0">
                  <a:solidFill>
                    <a:prstClr val="black"/>
                  </a:solidFill>
                  <a:latin typeface="Calibri" panose="020F0502020204030204"/>
                </a:rPr>
                <a:t>1 sec/sec</a:t>
              </a:r>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87079" y="3682903"/>
            <a:ext cx="4014216" cy="2642616"/>
          </a:xfrm>
          <a:prstGeom prst="rect">
            <a:avLst/>
          </a:prstGeom>
        </p:spPr>
      </p:pic>
      <p:pic>
        <p:nvPicPr>
          <p:cNvPr id="154" name="Picture 1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15995" y="3985616"/>
            <a:ext cx="2037184" cy="2037184"/>
          </a:xfrm>
          <a:prstGeom prst="rect">
            <a:avLst/>
          </a:prstGeom>
        </p:spPr>
      </p:pic>
      <p:graphicFrame>
        <p:nvGraphicFramePr>
          <p:cNvPr id="155" name="Chart 154"/>
          <p:cNvGraphicFramePr>
            <a:graphicFrameLocks/>
          </p:cNvGraphicFramePr>
          <p:nvPr>
            <p:extLst/>
          </p:nvPr>
        </p:nvGraphicFramePr>
        <p:xfrm>
          <a:off x="9470368" y="8072229"/>
          <a:ext cx="11088965" cy="4976480"/>
        </p:xfrm>
        <a:graphic>
          <a:graphicData uri="http://schemas.openxmlformats.org/drawingml/2006/chart">
            <c:chart xmlns:c="http://schemas.openxmlformats.org/drawingml/2006/chart" xmlns:r="http://schemas.openxmlformats.org/officeDocument/2006/relationships" r:id="rId12"/>
          </a:graphicData>
        </a:graphic>
      </p:graphicFrame>
      <p:sp>
        <p:nvSpPr>
          <p:cNvPr id="79" name="TextBox 78"/>
          <p:cNvSpPr txBox="1"/>
          <p:nvPr/>
        </p:nvSpPr>
        <p:spPr>
          <a:xfrm>
            <a:off x="1" y="13221697"/>
            <a:ext cx="21319795" cy="338554"/>
          </a:xfrm>
          <a:prstGeom prst="rect">
            <a:avLst/>
          </a:prstGeom>
          <a:noFill/>
        </p:spPr>
        <p:txBody>
          <a:bodyPr wrap="square" rtlCol="0">
            <a:spAutoFit/>
          </a:bodyPr>
          <a:lstStyle/>
          <a:p>
            <a:pPr algn="l" defTabSz="2438430" hangingPunct="1"/>
            <a:r>
              <a:rPr lang="en-US" sz="1600" kern="1200" dirty="0">
                <a:solidFill>
                  <a:prstClr val="black">
                    <a:lumMod val="65000"/>
                    <a:lumOff val="35000"/>
                  </a:prstClr>
                </a:solidFill>
                <a:latin typeface="Calibri" panose="020F0502020204030204"/>
              </a:rPr>
              <a:t>Animation borrowed from </a:t>
            </a:r>
            <a:r>
              <a:rPr lang="en-US" sz="1600" kern="1200" dirty="0" err="1">
                <a:solidFill>
                  <a:prstClr val="black">
                    <a:lumMod val="65000"/>
                    <a:lumOff val="35000"/>
                  </a:prstClr>
                </a:solidFill>
                <a:latin typeface="Calibri" panose="020F0502020204030204"/>
              </a:rPr>
              <a:t>Te</a:t>
            </a:r>
            <a:r>
              <a:rPr lang="en-US" sz="1600" kern="1200" dirty="0">
                <a:solidFill>
                  <a:prstClr val="black">
                    <a:lumMod val="65000"/>
                    <a:lumOff val="35000"/>
                  </a:prstClr>
                </a:solidFill>
                <a:latin typeface="Calibri" panose="020F0502020204030204"/>
              </a:rPr>
              <a:t>-Yuan Huang (SIGCOMM ‘14) http://</a:t>
            </a:r>
            <a:r>
              <a:rPr lang="en-US" sz="1600" kern="1200" dirty="0" err="1">
                <a:solidFill>
                  <a:prstClr val="black">
                    <a:lumMod val="65000"/>
                    <a:lumOff val="35000"/>
                  </a:prstClr>
                </a:solidFill>
                <a:latin typeface="Calibri" panose="020F0502020204030204"/>
              </a:rPr>
              <a:t>conferences.sigcomm.org</a:t>
            </a:r>
            <a:r>
              <a:rPr lang="en-US" sz="1600" kern="1200" dirty="0">
                <a:solidFill>
                  <a:prstClr val="black">
                    <a:lumMod val="65000"/>
                    <a:lumOff val="35000"/>
                  </a:prstClr>
                </a:solidFill>
                <a:latin typeface="Calibri" panose="020F0502020204030204"/>
              </a:rPr>
              <a:t>/</a:t>
            </a:r>
            <a:r>
              <a:rPr lang="en-US" sz="1600" kern="1200" dirty="0" err="1">
                <a:solidFill>
                  <a:prstClr val="black">
                    <a:lumMod val="65000"/>
                    <a:lumOff val="35000"/>
                  </a:prstClr>
                </a:solidFill>
                <a:latin typeface="Calibri" panose="020F0502020204030204"/>
              </a:rPr>
              <a:t>sigcomm</a:t>
            </a:r>
            <a:r>
              <a:rPr lang="en-US" sz="1600" kern="1200" dirty="0">
                <a:solidFill>
                  <a:prstClr val="black">
                    <a:lumMod val="65000"/>
                    <a:lumOff val="35000"/>
                  </a:prstClr>
                </a:solidFill>
                <a:latin typeface="Calibri" panose="020F0502020204030204"/>
              </a:rPr>
              <a:t>/2014/doc/slides/38.pdf</a:t>
            </a:r>
          </a:p>
        </p:txBody>
      </p:sp>
      <p:sp>
        <p:nvSpPr>
          <p:cNvPr id="3" name="Slide Number Placeholder 2"/>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37</a:t>
            </a:fld>
            <a:endParaRPr lang="en-US" kern="1200">
              <a:solidFill>
                <a:prstClr val="black">
                  <a:tint val="75000"/>
                </a:prstClr>
              </a:solidFill>
              <a:latin typeface="Calibri" panose="020F0502020204030204"/>
            </a:endParaRPr>
          </a:p>
        </p:txBody>
      </p:sp>
      <p:pic>
        <p:nvPicPr>
          <p:cNvPr id="34" name="Picture 3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66825" y="4102301"/>
            <a:ext cx="5600883" cy="2145792"/>
          </a:xfrm>
          <a:prstGeom prst="rect">
            <a:avLst/>
          </a:prstGeom>
        </p:spPr>
      </p:pic>
      <p:grpSp>
        <p:nvGrpSpPr>
          <p:cNvPr id="18" name="Group 17"/>
          <p:cNvGrpSpPr/>
          <p:nvPr/>
        </p:nvGrpSpPr>
        <p:grpSpPr>
          <a:xfrm>
            <a:off x="11714107" y="9702564"/>
            <a:ext cx="9843669" cy="2379533"/>
            <a:chOff x="3067634" y="3692693"/>
            <a:chExt cx="3691376"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568809" cy="250045"/>
            </a:xfrm>
            <a:prstGeom prst="rect">
              <a:avLst/>
            </a:prstGeom>
            <a:noFill/>
          </p:spPr>
          <p:txBody>
            <a:bodyPr wrap="none" rtlCol="0">
              <a:spAutoFit/>
            </a:bodyPr>
            <a:lstStyle/>
            <a:p>
              <a:pPr algn="l" defTabSz="2438430" hangingPunct="1"/>
              <a:r>
                <a:rPr lang="en-US" sz="3733" b="1" kern="1200" dirty="0">
                  <a:solidFill>
                    <a:srgbClr val="FD36FC"/>
                  </a:solidFill>
                  <a:latin typeface="Calibri" panose="020F0502020204030204"/>
                </a:rPr>
                <a:t>bitrate</a:t>
              </a:r>
            </a:p>
          </p:txBody>
        </p:sp>
      </p:grpSp>
      <p:sp>
        <p:nvSpPr>
          <p:cNvPr id="47" name="Title 1"/>
          <p:cNvSpPr txBox="1">
            <a:spLocks/>
          </p:cNvSpPr>
          <p:nvPr/>
        </p:nvSpPr>
        <p:spPr>
          <a:xfrm>
            <a:off x="1450687" y="8668112"/>
            <a:ext cx="8759160" cy="4067627"/>
          </a:xfrm>
          <a:prstGeom prst="rect">
            <a:avLst/>
          </a:prstGeom>
        </p:spPr>
        <p:txBody>
          <a:bodyPr vert="horz" lIns="243840" tIns="121920" rIns="243840" bIns="1219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1828823"/>
            <a:r>
              <a:rPr lang="en-US" sz="6400" b="1" dirty="0">
                <a:solidFill>
                  <a:prstClr val="black"/>
                </a:solidFill>
                <a:latin typeface="Calibri Light" panose="020F0302020204030204"/>
              </a:rPr>
              <a:t>Adaptive Bitrate (ABR) </a:t>
            </a:r>
          </a:p>
          <a:p>
            <a:pPr algn="ctr" defTabSz="1828823"/>
            <a:r>
              <a:rPr lang="en-US" sz="6400" b="1" dirty="0">
                <a:solidFill>
                  <a:prstClr val="black"/>
                </a:solidFill>
                <a:latin typeface="Calibri Light" panose="020F0302020204030204"/>
              </a:rPr>
              <a:t>Algorithms</a:t>
            </a:r>
          </a:p>
        </p:txBody>
      </p:sp>
      <p:sp>
        <p:nvSpPr>
          <p:cNvPr id="4" name="Title 1"/>
          <p:cNvSpPr>
            <a:spLocks noGrp="1"/>
          </p:cNvSpPr>
          <p:nvPr>
            <p:ph type="title"/>
          </p:nvPr>
        </p:nvSpPr>
        <p:spPr>
          <a:xfrm>
            <a:off x="4817136" y="664078"/>
            <a:ext cx="14893264" cy="1714501"/>
          </a:xfrm>
        </p:spPr>
        <p:txBody>
          <a:bodyPr>
            <a:normAutofit/>
          </a:bodyPr>
          <a:lstStyle/>
          <a:p>
            <a:pPr algn="ctr"/>
            <a:r>
              <a:rPr lang="en-US" sz="6400" b="1" dirty="0"/>
              <a:t>Dynamic Streaming over HTTP (DASH)</a:t>
            </a:r>
          </a:p>
        </p:txBody>
      </p:sp>
      <p:grpSp>
        <p:nvGrpSpPr>
          <p:cNvPr id="11" name="Group 10"/>
          <p:cNvGrpSpPr/>
          <p:nvPr/>
        </p:nvGrpSpPr>
        <p:grpSpPr>
          <a:xfrm>
            <a:off x="13363721" y="5170582"/>
            <a:ext cx="2903211" cy="2893202"/>
            <a:chOff x="5011395" y="1938968"/>
            <a:chExt cx="1088704" cy="1084951"/>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11395" y="2343035"/>
              <a:ext cx="631182" cy="680884"/>
            </a:xfrm>
            <a:prstGeom prst="rect">
              <a:avLst/>
            </a:prstGeom>
            <a:noFill/>
          </p:spPr>
          <p:txBody>
            <a:bodyPr wrap="none" rtlCol="0">
              <a:spAutoFit/>
            </a:bodyPr>
            <a:lstStyle/>
            <a:p>
              <a:pPr defTabSz="2438430" hangingPunct="1"/>
              <a:r>
                <a:rPr lang="en-US" sz="3733" kern="1200" dirty="0">
                  <a:solidFill>
                    <a:srgbClr val="0070C0"/>
                  </a:solidFill>
                  <a:latin typeface="Calibri" panose="020F0502020204030204"/>
                </a:rPr>
                <a:t>1 sec </a:t>
              </a:r>
            </a:p>
            <a:p>
              <a:pPr defTabSz="2438430" hangingPunct="1"/>
              <a:r>
                <a:rPr lang="en-US" sz="3733" kern="1200" dirty="0">
                  <a:solidFill>
                    <a:srgbClr val="0070C0"/>
                  </a:solidFill>
                  <a:latin typeface="Calibri" panose="020F0502020204030204"/>
                </a:rPr>
                <a:t>video </a:t>
              </a:r>
            </a:p>
            <a:p>
              <a:pPr defTabSz="2438430" hangingPunct="1"/>
              <a:r>
                <a:rPr lang="en-US" sz="3733" kern="1200" dirty="0">
                  <a:solidFill>
                    <a:srgbClr val="0070C0"/>
                  </a:solidFill>
                  <a:latin typeface="Calibri" panose="020F0502020204030204"/>
                </a:rPr>
                <a:t>content</a:t>
              </a:r>
            </a:p>
          </p:txBody>
        </p:sp>
        <p:sp>
          <p:nvSpPr>
            <p:cNvPr id="54" name="TextBox 53"/>
            <p:cNvSpPr txBox="1"/>
            <p:nvPr/>
          </p:nvSpPr>
          <p:spPr>
            <a:xfrm>
              <a:off x="5326986" y="1985476"/>
              <a:ext cx="773113" cy="250045"/>
            </a:xfrm>
            <a:prstGeom prst="rect">
              <a:avLst/>
            </a:prstGeom>
            <a:noFill/>
          </p:spPr>
          <p:txBody>
            <a:bodyPr wrap="square" rtlCol="0">
              <a:spAutoFit/>
            </a:bodyPr>
            <a:lstStyle/>
            <a:p>
              <a:pPr defTabSz="2438430" hangingPunct="1"/>
              <a:r>
                <a:rPr lang="en-US" sz="3733" kern="1200">
                  <a:solidFill>
                    <a:srgbClr val="0070C0"/>
                  </a:solidFill>
                  <a:latin typeface="Calibri" panose="020F0502020204030204"/>
                </a:rPr>
                <a:t>bitrate</a:t>
              </a:r>
              <a:endParaRPr lang="en-US" sz="3733" kern="1200" dirty="0">
                <a:solidFill>
                  <a:srgbClr val="0070C0"/>
                </a:solidFill>
                <a:latin typeface="Calibri" panose="020F0502020204030204"/>
              </a:endParaRPr>
            </a:p>
          </p:txBody>
        </p:sp>
      </p:gr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2304" y="3990776"/>
            <a:ext cx="2032000" cy="2032000"/>
          </a:xfrm>
          <a:prstGeom prst="rect">
            <a:avLst/>
          </a:prstGeom>
        </p:spPr>
      </p:pic>
    </p:spTree>
    <p:custDataLst>
      <p:tags r:id="rId1"/>
    </p:custDataLst>
    <p:extLst>
      <p:ext uri="{BB962C8B-B14F-4D97-AF65-F5344CB8AC3E}">
        <p14:creationId xmlns:p14="http://schemas.microsoft.com/office/powerpoint/2010/main" val="1553964754"/>
      </p:ext>
    </p:extLst>
  </p:cSld>
  <p:clrMapOvr>
    <a:masterClrMapping/>
  </p:clrMapOvr>
  <mc:AlternateContent xmlns:mc="http://schemas.openxmlformats.org/markup-compatibility/2006" xmlns:p14="http://schemas.microsoft.com/office/powerpoint/2010/main">
    <mc:Choice Requires="p14">
      <p:transition spd="slow" p14:dur="2000" advTm="91827"/>
    </mc:Choice>
    <mc:Fallback xmlns="">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3 0.13179 L -1.66667E-6 -1.85185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1500"/>
                            </p:stCondLst>
                            <p:childTnLst>
                              <p:par>
                                <p:cTn id="66" presetID="1" presetClass="exit" presetSubtype="0" fill="hold" grpId="2" nodeType="afterEffect">
                                  <p:stCondLst>
                                    <p:cond delay="0"/>
                                  </p:stCondLst>
                                  <p:childTnLst>
                                    <p:set>
                                      <p:cBhvr>
                                        <p:cTn id="67" dur="1" fill="hold">
                                          <p:stCondLst>
                                            <p:cond delay="0"/>
                                          </p:stCondLst>
                                        </p:cTn>
                                        <p:tgtEl>
                                          <p:spTgt spid="146"/>
                                        </p:tgtEl>
                                        <p:attrNameLst>
                                          <p:attrName>style.visibility</p:attrName>
                                        </p:attrNameLst>
                                      </p:cBhvr>
                                      <p:to>
                                        <p:strVal val="hidden"/>
                                      </p:to>
                                    </p:se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2068" fill="hold"/>
                                        <p:tgtEl>
                                          <p:spTgt spid="80"/>
                                        </p:tgtEl>
                                      </p:cBhvr>
                                    </p:cmd>
                                  </p:childTnLst>
                                </p:cTn>
                              </p:par>
                              <p:par>
                                <p:cTn id="92" presetID="10" presetClass="exit" presetSubtype="0" fill="hold" nodeType="withEffect">
                                  <p:stCondLst>
                                    <p:cond delay="0"/>
                                  </p:stCondLst>
                                  <p:childTnLst>
                                    <p:animEffect transition="out" filter="fade">
                                      <p:cBhvr>
                                        <p:cTn id="93" dur="200"/>
                                        <p:tgtEl>
                                          <p:spTgt spid="11"/>
                                        </p:tgtEl>
                                      </p:cBhvr>
                                    </p:animEffect>
                                    <p:set>
                                      <p:cBhvr>
                                        <p:cTn id="94" dur="1" fill="hold">
                                          <p:stCondLst>
                                            <p:cond delay="199"/>
                                          </p:stCondLst>
                                        </p:cTn>
                                        <p:tgtEl>
                                          <p:spTgt spid="11"/>
                                        </p:tgtEl>
                                        <p:attrNameLst>
                                          <p:attrName>style.visibility</p:attrName>
                                        </p:attrNameLst>
                                      </p:cBhvr>
                                      <p:to>
                                        <p:strVal val="hidden"/>
                                      </p:to>
                                    </p:set>
                                  </p:childTnLst>
                                </p:cTn>
                              </p:par>
                              <p:par>
                                <p:cTn id="95" presetID="1" presetClass="entr" presetSubtype="0" fill="hold" nodeType="withEffect">
                                  <p:stCondLst>
                                    <p:cond delay="1000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10000"/>
                                  </p:stCondLst>
                                  <p:childTnLst>
                                    <p:set>
                                      <p:cBhvr>
                                        <p:cTn id="98" dur="1" fill="hold">
                                          <p:stCondLst>
                                            <p:cond delay="0"/>
                                          </p:stCondLst>
                                        </p:cTn>
                                        <p:tgtEl>
                                          <p:spTgt spid="1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200"/>
                                        <p:tgtEl>
                                          <p:spTgt spid="155"/>
                                        </p:tgtEl>
                                      </p:cBhvr>
                                    </p:animEffect>
                                  </p:childTnLst>
                                </p:cTn>
                              </p:par>
                              <p:par>
                                <p:cTn id="104" presetID="1" presetClass="entr" presetSubtype="0"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childTnLst>
                                </p:cTn>
                              </p:par>
                              <p:par>
                                <p:cTn id="106" presetID="1" presetClass="exit" presetSubtype="0" fill="hold" nodeType="withEffect">
                                  <p:stCondLst>
                                    <p:cond delay="0"/>
                                  </p:stCondLst>
                                  <p:childTnLst>
                                    <p:set>
                                      <p:cBhvr>
                                        <p:cTn id="107" dur="1" fill="hold">
                                          <p:stCondLst>
                                            <p:cond delay="0"/>
                                          </p:stCondLst>
                                        </p:cTn>
                                        <p:tgtEl>
                                          <p:spTgt spid="154"/>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left)">
                                      <p:cBhvr>
                                        <p:cTn id="1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6" fill="hold" display="0">
                  <p:stCondLst>
                    <p:cond delay="indefinite"/>
                  </p:stCondLst>
                </p:cTn>
                <p:tgtEl>
                  <p:spTgt spid="80"/>
                </p:tgtEl>
              </p:cMediaNode>
            </p:video>
          </p:childTnLst>
        </p:cTn>
      </p:par>
    </p:tnLst>
    <p:bldLst>
      <p:bldP spid="81" grpId="0" animBg="1"/>
      <p:bldP spid="82" grpId="0" animBg="1"/>
      <p:bldP spid="85" grpId="0" animBg="1"/>
      <p:bldP spid="86" grpId="0" animBg="1"/>
      <p:bldP spid="87" grpId="0" animBg="1"/>
      <p:bldP spid="88" grpId="0" animBg="1"/>
      <p:bldP spid="89" grpId="0" animBg="1"/>
      <p:bldP spid="90" grpId="0" animBg="1"/>
      <p:bldP spid="91" grpId="0" animBg="1"/>
      <p:bldP spid="95" grpId="0"/>
      <p:bldP spid="95" grpId="1"/>
      <p:bldP spid="97" grpId="0"/>
      <p:bldP spid="97" grpId="1"/>
      <p:bldP spid="146" grpId="0" animBg="1"/>
      <p:bldP spid="146" grpId="1" animBg="1"/>
      <p:bldP spid="146" grpId="2" animBg="1"/>
      <p:bldGraphic spid="155" grpId="0">
        <p:bldAsOne/>
      </p:bldGraphic>
      <p:bldP spid="79" grpId="0"/>
      <p:bldP spid="47" grpId="0"/>
    </p:bldLst>
  </p:timing>
  <p:extLst mod="1">
    <p:ext uri="{E180D4A7-C9FB-4DFB-919C-405C955672EB}">
      <p14:showEvtLst xmlns:p14="http://schemas.microsoft.com/office/powerpoint/2010/main">
        <p14:playEvt time="54873" objId="80"/>
        <p14:stopEvt time="66944" objId="80"/>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290336" y="613278"/>
            <a:ext cx="12344400" cy="1714501"/>
          </a:xfrm>
        </p:spPr>
        <p:txBody>
          <a:bodyPr/>
          <a:lstStyle/>
          <a:p>
            <a:pPr algn="ctr"/>
            <a:r>
              <a:rPr lang="en-US" sz="7200" b="1" dirty="0"/>
              <a:t>Why is ABR Challenging?</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23" y="3243096"/>
            <a:ext cx="13844016" cy="10186416"/>
          </a:xfrm>
          <a:prstGeom prst="rect">
            <a:avLst/>
          </a:prstGeom>
        </p:spPr>
      </p:pic>
      <p:sp>
        <p:nvSpPr>
          <p:cNvPr id="14" name="TextBox 13"/>
          <p:cNvSpPr txBox="1"/>
          <p:nvPr/>
        </p:nvSpPr>
        <p:spPr>
          <a:xfrm>
            <a:off x="7381456" y="3214251"/>
            <a:ext cx="3726789" cy="748988"/>
          </a:xfrm>
          <a:prstGeom prst="rect">
            <a:avLst/>
          </a:prstGeom>
          <a:noFill/>
        </p:spPr>
        <p:txBody>
          <a:bodyPr wrap="square" rtlCol="0">
            <a:spAutoFit/>
          </a:bodyPr>
          <a:lstStyle/>
          <a:p>
            <a:pPr algn="l" defTabSz="2438430" hangingPunct="1"/>
            <a:r>
              <a:rPr lang="en-US" sz="4267" b="1" kern="1200">
                <a:solidFill>
                  <a:srgbClr val="ED411D"/>
                </a:solidFill>
                <a:latin typeface="Calibri" panose="020F0502020204030204"/>
              </a:rPr>
              <a:t>Throughput</a:t>
            </a:r>
            <a:endParaRPr lang="en-US" sz="4267" b="1" kern="1200" dirty="0">
              <a:solidFill>
                <a:srgbClr val="ED411D"/>
              </a:solidFill>
              <a:latin typeface="Calibri" panose="020F0502020204030204"/>
            </a:endParaRPr>
          </a:p>
        </p:txBody>
      </p:sp>
      <p:sp>
        <p:nvSpPr>
          <p:cNvPr id="15" name="TextBox 14"/>
          <p:cNvSpPr txBox="1"/>
          <p:nvPr/>
        </p:nvSpPr>
        <p:spPr>
          <a:xfrm>
            <a:off x="5068410" y="6757451"/>
            <a:ext cx="4221181" cy="748988"/>
          </a:xfrm>
          <a:prstGeom prst="rect">
            <a:avLst/>
          </a:prstGeom>
          <a:noFill/>
        </p:spPr>
        <p:txBody>
          <a:bodyPr wrap="square" rtlCol="0">
            <a:spAutoFit/>
          </a:bodyPr>
          <a:lstStyle/>
          <a:p>
            <a:pPr algn="l" defTabSz="2438430" hangingPunct="1"/>
            <a:r>
              <a:rPr lang="en-US" sz="4267" b="1" kern="1200">
                <a:solidFill>
                  <a:srgbClr val="A5A5A5"/>
                </a:solidFill>
                <a:latin typeface="Calibri" panose="020F0502020204030204"/>
              </a:rPr>
              <a:t>Video bitrate</a:t>
            </a:r>
          </a:p>
        </p:txBody>
      </p:sp>
      <p:sp>
        <p:nvSpPr>
          <p:cNvPr id="16" name="Freeform 15"/>
          <p:cNvSpPr/>
          <p:nvPr/>
        </p:nvSpPr>
        <p:spPr>
          <a:xfrm>
            <a:off x="4206921" y="5491729"/>
            <a:ext cx="6570920" cy="1403496"/>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4267" kern="1200">
              <a:solidFill>
                <a:srgbClr val="A5A5A5"/>
              </a:solidFill>
              <a:latin typeface="Calibri" panose="020F0502020204030204"/>
            </a:endParaRPr>
          </a:p>
        </p:txBody>
      </p:sp>
      <p:grpSp>
        <p:nvGrpSpPr>
          <p:cNvPr id="17" name="Group 16"/>
          <p:cNvGrpSpPr/>
          <p:nvPr/>
        </p:nvGrpSpPr>
        <p:grpSpPr>
          <a:xfrm>
            <a:off x="4198126" y="3107892"/>
            <a:ext cx="6657045" cy="8810003"/>
            <a:chOff x="1648848" y="1370527"/>
            <a:chExt cx="3328522" cy="4405001"/>
          </a:xfrm>
        </p:grpSpPr>
        <p:grpSp>
          <p:nvGrpSpPr>
            <p:cNvPr id="18" name="Group 17"/>
            <p:cNvGrpSpPr/>
            <p:nvPr/>
          </p:nvGrpSpPr>
          <p:grpSpPr>
            <a:xfrm>
              <a:off x="1648848" y="1370527"/>
              <a:ext cx="3328522" cy="4391796"/>
              <a:chOff x="957966" y="1306729"/>
              <a:chExt cx="3254108" cy="4391796"/>
            </a:xfrm>
            <a:solidFill>
              <a:schemeClr val="bg1"/>
            </a:solidFill>
          </p:grpSpPr>
          <p:sp>
            <p:nvSpPr>
              <p:cNvPr id="20" name="Rounded Rectangle 19"/>
              <p:cNvSpPr/>
              <p:nvPr/>
            </p:nvSpPr>
            <p:spPr>
              <a:xfrm>
                <a:off x="957966" y="1306729"/>
                <a:ext cx="3232039" cy="2330973"/>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21" name="Rounded Rectangle 20"/>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grpSp>
        <p:cxnSp>
          <p:nvCxnSpPr>
            <p:cNvPr id="19" name="Straight Connector 18"/>
            <p:cNvCxnSpPr/>
            <p:nvPr/>
          </p:nvCxnSpPr>
          <p:spPr>
            <a:xfrm>
              <a:off x="1652944" y="1438130"/>
              <a:ext cx="0" cy="4337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p:cNvSpPr>
            <a:spLocks noGrp="1"/>
          </p:cNvSpPr>
          <p:nvPr>
            <p:ph idx="1"/>
          </p:nvPr>
        </p:nvSpPr>
        <p:spPr>
          <a:xfrm>
            <a:off x="17698685" y="3438265"/>
            <a:ext cx="6102688" cy="2116136"/>
          </a:xfrm>
        </p:spPr>
        <p:txBody>
          <a:bodyPr>
            <a:noAutofit/>
          </a:bodyPr>
          <a:lstStyle/>
          <a:p>
            <a:pPr marL="0" indent="0">
              <a:buNone/>
            </a:pPr>
            <a:r>
              <a:rPr lang="en-US" sz="4800" dirty="0"/>
              <a:t>Network throughput is variable &amp; uncertain</a:t>
            </a:r>
          </a:p>
        </p:txBody>
      </p:sp>
      <p:sp>
        <p:nvSpPr>
          <p:cNvPr id="23" name="Content Placeholder 2"/>
          <p:cNvSpPr txBox="1">
            <a:spLocks/>
          </p:cNvSpPr>
          <p:nvPr/>
        </p:nvSpPr>
        <p:spPr>
          <a:xfrm>
            <a:off x="17775176" y="6099619"/>
            <a:ext cx="5563771" cy="3775195"/>
          </a:xfrm>
          <a:prstGeom prst="rect">
            <a:avLst/>
          </a:prstGeom>
        </p:spPr>
        <p:txBody>
          <a:bodyPr vert="horz" lIns="137160" tIns="68581" rIns="137160" bIns="6858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1219215">
              <a:buNone/>
            </a:pPr>
            <a:r>
              <a:rPr lang="en-US" sz="4800" dirty="0">
                <a:solidFill>
                  <a:prstClr val="black"/>
                </a:solidFill>
                <a:latin typeface="Calibri" panose="020F0502020204030204"/>
              </a:rPr>
              <a:t>Conflicting </a:t>
            </a:r>
            <a:r>
              <a:rPr lang="en-US" sz="4800" dirty="0" err="1">
                <a:solidFill>
                  <a:prstClr val="black"/>
                </a:solidFill>
                <a:latin typeface="Calibri" panose="020F0502020204030204"/>
              </a:rPr>
              <a:t>QoE</a:t>
            </a:r>
            <a:r>
              <a:rPr lang="en-US" sz="4800" dirty="0">
                <a:solidFill>
                  <a:prstClr val="black"/>
                </a:solidFill>
                <a:latin typeface="Calibri" panose="020F0502020204030204"/>
              </a:rPr>
              <a:t> goals</a:t>
            </a:r>
          </a:p>
          <a:p>
            <a:pPr marL="914411" indent="-914411" defTabSz="1219215"/>
            <a:r>
              <a:rPr lang="en-US" sz="4800" dirty="0">
                <a:solidFill>
                  <a:prstClr val="black"/>
                </a:solidFill>
                <a:latin typeface="Calibri" panose="020F0502020204030204"/>
              </a:rPr>
              <a:t>Bitrate</a:t>
            </a:r>
          </a:p>
          <a:p>
            <a:pPr marL="914411" indent="-914411" defTabSz="1219215"/>
            <a:r>
              <a:rPr lang="en-US" sz="4800" dirty="0" err="1">
                <a:solidFill>
                  <a:prstClr val="black"/>
                </a:solidFill>
                <a:latin typeface="Calibri" panose="020F0502020204030204"/>
              </a:rPr>
              <a:t>Rebuffering</a:t>
            </a:r>
            <a:r>
              <a:rPr lang="en-US" sz="4800" dirty="0">
                <a:solidFill>
                  <a:prstClr val="black"/>
                </a:solidFill>
                <a:latin typeface="Calibri" panose="020F0502020204030204"/>
              </a:rPr>
              <a:t> time</a:t>
            </a:r>
          </a:p>
          <a:p>
            <a:pPr marL="914411" indent="-914411" defTabSz="1219215"/>
            <a:r>
              <a:rPr lang="en-US" sz="4800" dirty="0">
                <a:solidFill>
                  <a:prstClr val="black"/>
                </a:solidFill>
                <a:latin typeface="Calibri" panose="020F0502020204030204"/>
              </a:rPr>
              <a:t>Smoothness</a:t>
            </a:r>
            <a:endParaRPr lang="en-US" sz="4267" dirty="0">
              <a:solidFill>
                <a:srgbClr val="0432FF"/>
              </a:solidFill>
              <a:latin typeface="Calibri" panose="020F0502020204030204"/>
            </a:endParaRPr>
          </a:p>
        </p:txBody>
      </p:sp>
      <p:sp>
        <p:nvSpPr>
          <p:cNvPr id="24" name="Content Placeholder 2"/>
          <p:cNvSpPr txBox="1">
            <a:spLocks/>
          </p:cNvSpPr>
          <p:nvPr/>
        </p:nvSpPr>
        <p:spPr>
          <a:xfrm>
            <a:off x="17889754" y="10398523"/>
            <a:ext cx="5039197" cy="1913824"/>
          </a:xfrm>
          <a:prstGeom prst="rect">
            <a:avLst/>
          </a:prstGeom>
        </p:spPr>
        <p:txBody>
          <a:bodyPr vert="horz" lIns="137160" tIns="68581" rIns="137160" bIns="6858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1219215">
              <a:buNone/>
            </a:pPr>
            <a:r>
              <a:rPr lang="en-US" sz="4800" dirty="0">
                <a:solidFill>
                  <a:prstClr val="black"/>
                </a:solidFill>
                <a:latin typeface="Calibri" panose="020F0502020204030204"/>
              </a:rPr>
              <a:t>Cascading effects of decisions</a:t>
            </a:r>
          </a:p>
        </p:txBody>
      </p:sp>
      <p:sp>
        <p:nvSpPr>
          <p:cNvPr id="25" name="Freeform 24"/>
          <p:cNvSpPr/>
          <p:nvPr/>
        </p:nvSpPr>
        <p:spPr>
          <a:xfrm>
            <a:off x="10857529" y="3727486"/>
            <a:ext cx="4742120" cy="3547493"/>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26" name="Freeform 25"/>
          <p:cNvSpPr/>
          <p:nvPr/>
        </p:nvSpPr>
        <p:spPr>
          <a:xfrm>
            <a:off x="10889171" y="4578620"/>
            <a:ext cx="4857984" cy="2462131"/>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27" name="Freeform 26"/>
          <p:cNvSpPr/>
          <p:nvPr/>
        </p:nvSpPr>
        <p:spPr>
          <a:xfrm>
            <a:off x="10859182" y="4331268"/>
            <a:ext cx="4914901" cy="3140845"/>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28" name="Freeform 27"/>
          <p:cNvSpPr/>
          <p:nvPr/>
        </p:nvSpPr>
        <p:spPr>
          <a:xfrm>
            <a:off x="10859185" y="4790164"/>
            <a:ext cx="5207000" cy="1905411"/>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29" name="Freeform 28"/>
          <p:cNvSpPr/>
          <p:nvPr/>
        </p:nvSpPr>
        <p:spPr>
          <a:xfrm>
            <a:off x="10859183" y="3779366"/>
            <a:ext cx="4889501" cy="3261381"/>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30" name="Freeform 29"/>
          <p:cNvSpPr/>
          <p:nvPr/>
        </p:nvSpPr>
        <p:spPr>
          <a:xfrm>
            <a:off x="10865050" y="4516444"/>
            <a:ext cx="4787901" cy="2681955"/>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31" name="Freeform 30"/>
          <p:cNvSpPr/>
          <p:nvPr/>
        </p:nvSpPr>
        <p:spPr>
          <a:xfrm>
            <a:off x="10888432" y="4163572"/>
            <a:ext cx="4965701" cy="3466168"/>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32" name="Freeform 31"/>
          <p:cNvSpPr/>
          <p:nvPr/>
        </p:nvSpPr>
        <p:spPr>
          <a:xfrm>
            <a:off x="10816973" y="5199184"/>
            <a:ext cx="4960683" cy="1881419"/>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33" name="Freeform 32"/>
          <p:cNvSpPr/>
          <p:nvPr/>
        </p:nvSpPr>
        <p:spPr>
          <a:xfrm>
            <a:off x="10804275" y="3767620"/>
            <a:ext cx="5048251" cy="2975517"/>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34" name="Freeform 33"/>
          <p:cNvSpPr/>
          <p:nvPr/>
        </p:nvSpPr>
        <p:spPr>
          <a:xfrm>
            <a:off x="10799108" y="9829811"/>
            <a:ext cx="1019853" cy="1403499"/>
          </a:xfrm>
          <a:custGeom>
            <a:avLst/>
            <a:gdLst>
              <a:gd name="connsiteX0" fmla="*/ 0 w 361507"/>
              <a:gd name="connsiteY0" fmla="*/ 0 h 701749"/>
              <a:gd name="connsiteX1" fmla="*/ 180753 w 361507"/>
              <a:gd name="connsiteY1" fmla="*/ 446568 h 701749"/>
              <a:gd name="connsiteX2" fmla="*/ 308344 w 361507"/>
              <a:gd name="connsiteY2" fmla="*/ 584791 h 701749"/>
              <a:gd name="connsiteX3" fmla="*/ 361507 w 361507"/>
              <a:gd name="connsiteY3" fmla="*/ 701749 h 701749"/>
            </a:gdLst>
            <a:ahLst/>
            <a:cxnLst>
              <a:cxn ang="0">
                <a:pos x="connsiteX0" y="connsiteY0"/>
              </a:cxn>
              <a:cxn ang="0">
                <a:pos x="connsiteX1" y="connsiteY1"/>
              </a:cxn>
              <a:cxn ang="0">
                <a:pos x="connsiteX2" y="connsiteY2"/>
              </a:cxn>
              <a:cxn ang="0">
                <a:pos x="connsiteX3" y="connsiteY3"/>
              </a:cxn>
            </a:cxnLst>
            <a:rect l="l" t="t" r="r" b="b"/>
            <a:pathLst>
              <a:path w="361507" h="701749">
                <a:moveTo>
                  <a:pt x="0" y="0"/>
                </a:moveTo>
                <a:cubicBezTo>
                  <a:pt x="64681" y="174551"/>
                  <a:pt x="129362" y="349103"/>
                  <a:pt x="180753" y="446568"/>
                </a:cubicBezTo>
                <a:cubicBezTo>
                  <a:pt x="232144" y="544033"/>
                  <a:pt x="278218" y="542261"/>
                  <a:pt x="308344" y="584791"/>
                </a:cubicBezTo>
                <a:cubicBezTo>
                  <a:pt x="338470" y="627321"/>
                  <a:pt x="361507" y="701749"/>
                  <a:pt x="361507" y="701749"/>
                </a:cubicBezTo>
              </a:path>
            </a:pathLst>
          </a:custGeom>
          <a:noFill/>
          <a:ln w="31750">
            <a:solidFill>
              <a:srgbClr val="00B1F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grpSp>
        <p:nvGrpSpPr>
          <p:cNvPr id="44" name="Group 43"/>
          <p:cNvGrpSpPr/>
          <p:nvPr/>
        </p:nvGrpSpPr>
        <p:grpSpPr>
          <a:xfrm>
            <a:off x="10819496" y="3498484"/>
            <a:ext cx="5605120" cy="4248392"/>
            <a:chOff x="4252587" y="1565824"/>
            <a:chExt cx="2802560" cy="2124196"/>
          </a:xfrm>
        </p:grpSpPr>
        <p:sp>
          <p:nvSpPr>
            <p:cNvPr id="45" name="Rounded Rectangle 44"/>
            <p:cNvSpPr/>
            <p:nvPr/>
          </p:nvSpPr>
          <p:spPr>
            <a:xfrm>
              <a:off x="4260970" y="1565824"/>
              <a:ext cx="2794177" cy="2124196"/>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46" name="Freeform 45"/>
            <p:cNvSpPr/>
            <p:nvPr/>
          </p:nvSpPr>
          <p:spPr>
            <a:xfrm>
              <a:off x="4252587" y="2194221"/>
              <a:ext cx="499731" cy="755574"/>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 name="connsiteX0" fmla="*/ 0 w 2870791"/>
                <a:gd name="connsiteY0" fmla="*/ 701748 h 701748"/>
                <a:gd name="connsiteX1" fmla="*/ 0 w 2870791"/>
                <a:gd name="connsiteY1" fmla="*/ 0 h 701748"/>
                <a:gd name="connsiteX2" fmla="*/ 2179675 w 2870791"/>
                <a:gd name="connsiteY2" fmla="*/ 0 h 701748"/>
                <a:gd name="connsiteX3" fmla="*/ 2179675 w 2870791"/>
                <a:gd name="connsiteY3" fmla="*/ 340241 h 701748"/>
                <a:gd name="connsiteX4" fmla="*/ 2870791 w 2870791"/>
                <a:gd name="connsiteY4" fmla="*/ 340241 h 701748"/>
                <a:gd name="connsiteX0" fmla="*/ 0 w 2179675"/>
                <a:gd name="connsiteY0" fmla="*/ 701748 h 701748"/>
                <a:gd name="connsiteX1" fmla="*/ 0 w 2179675"/>
                <a:gd name="connsiteY1" fmla="*/ 0 h 701748"/>
                <a:gd name="connsiteX2" fmla="*/ 2179675 w 2179675"/>
                <a:gd name="connsiteY2" fmla="*/ 0 h 701748"/>
                <a:gd name="connsiteX3" fmla="*/ 2179675 w 2179675"/>
                <a:gd name="connsiteY3" fmla="*/ 340241 h 701748"/>
                <a:gd name="connsiteX0" fmla="*/ 0 w 2179675"/>
                <a:gd name="connsiteY0" fmla="*/ 701748 h 701748"/>
                <a:gd name="connsiteX1" fmla="*/ 0 w 2179675"/>
                <a:gd name="connsiteY1" fmla="*/ 0 h 701748"/>
                <a:gd name="connsiteX2" fmla="*/ 2179675 w 2179675"/>
                <a:gd name="connsiteY2" fmla="*/ 0 h 701748"/>
                <a:gd name="connsiteX0" fmla="*/ 0 w 499731"/>
                <a:gd name="connsiteY0" fmla="*/ 701748 h 701748"/>
                <a:gd name="connsiteX1" fmla="*/ 0 w 499731"/>
                <a:gd name="connsiteY1" fmla="*/ 0 h 701748"/>
                <a:gd name="connsiteX2" fmla="*/ 499731 w 499731"/>
                <a:gd name="connsiteY2" fmla="*/ 0 h 701748"/>
              </a:gdLst>
              <a:ahLst/>
              <a:cxnLst>
                <a:cxn ang="0">
                  <a:pos x="connsiteX0" y="connsiteY0"/>
                </a:cxn>
                <a:cxn ang="0">
                  <a:pos x="connsiteX1" y="connsiteY1"/>
                </a:cxn>
                <a:cxn ang="0">
                  <a:pos x="connsiteX2" y="connsiteY2"/>
                </a:cxn>
              </a:cxnLst>
              <a:rect l="l" t="t" r="r" b="b"/>
              <a:pathLst>
                <a:path w="499731" h="701748">
                  <a:moveTo>
                    <a:pt x="0" y="701748"/>
                  </a:moveTo>
                  <a:lnTo>
                    <a:pt x="0" y="0"/>
                  </a:lnTo>
                  <a:lnTo>
                    <a:pt x="499731" y="0"/>
                  </a:lnTo>
                </a:path>
              </a:pathLst>
            </a:custGeom>
            <a:noFill/>
            <a:ln w="635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grpSp>
      <p:grpSp>
        <p:nvGrpSpPr>
          <p:cNvPr id="47" name="Group 46"/>
          <p:cNvGrpSpPr/>
          <p:nvPr/>
        </p:nvGrpSpPr>
        <p:grpSpPr>
          <a:xfrm>
            <a:off x="4232006" y="3181882"/>
            <a:ext cx="6657045" cy="8699437"/>
            <a:chOff x="957966" y="1424818"/>
            <a:chExt cx="3254108" cy="4273707"/>
          </a:xfrm>
          <a:solidFill>
            <a:schemeClr val="bg1"/>
          </a:solidFill>
        </p:grpSpPr>
        <p:sp>
          <p:nvSpPr>
            <p:cNvPr id="48" name="Rounded Rectangle 47"/>
            <p:cNvSpPr/>
            <p:nvPr/>
          </p:nvSpPr>
          <p:spPr>
            <a:xfrm>
              <a:off x="957966" y="1424818"/>
              <a:ext cx="3232039" cy="2212884"/>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sp>
          <p:nvSpPr>
            <p:cNvPr id="49" name="Rounded Rectangle 48"/>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grpSp>
      <p:sp>
        <p:nvSpPr>
          <p:cNvPr id="50" name="Rectangle 49"/>
          <p:cNvSpPr/>
          <p:nvPr/>
        </p:nvSpPr>
        <p:spPr>
          <a:xfrm>
            <a:off x="2049982" y="3876143"/>
            <a:ext cx="1035781" cy="4388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51" name="TextBox 50"/>
          <p:cNvSpPr txBox="1"/>
          <p:nvPr/>
        </p:nvSpPr>
        <p:spPr>
          <a:xfrm rot="16200000">
            <a:off x="-23801" y="4586792"/>
            <a:ext cx="4057773" cy="2308324"/>
          </a:xfrm>
          <a:prstGeom prst="rect">
            <a:avLst/>
          </a:prstGeom>
          <a:noFill/>
        </p:spPr>
        <p:txBody>
          <a:bodyPr wrap="square" rtlCol="0">
            <a:spAutoFit/>
          </a:bodyPr>
          <a:lstStyle/>
          <a:p>
            <a:pPr defTabSz="2438430" hangingPunct="1"/>
            <a:r>
              <a:rPr lang="en-US" sz="4800" b="1" kern="1200" dirty="0">
                <a:solidFill>
                  <a:srgbClr val="ED411D"/>
                </a:solidFill>
                <a:latin typeface="Calibri" panose="020F0502020204030204"/>
              </a:rPr>
              <a:t>Throughput </a:t>
            </a:r>
          </a:p>
          <a:p>
            <a:pPr defTabSz="2438430" hangingPunct="1"/>
            <a:r>
              <a:rPr lang="en-US" sz="4800" b="1" kern="1200" dirty="0">
                <a:solidFill>
                  <a:srgbClr val="A5A5A5"/>
                </a:solidFill>
                <a:latin typeface="Calibri" panose="020F0502020204030204"/>
              </a:rPr>
              <a:t>Bitrate</a:t>
            </a:r>
          </a:p>
          <a:p>
            <a:pPr defTabSz="2438430" hangingPunct="1"/>
            <a:r>
              <a:rPr lang="en-US" sz="4800" kern="1200" dirty="0">
                <a:solidFill>
                  <a:prstClr val="black"/>
                </a:solidFill>
                <a:latin typeface="Calibri" panose="020F0502020204030204"/>
              </a:rPr>
              <a:t> (Mbps)</a:t>
            </a:r>
          </a:p>
        </p:txBody>
      </p:sp>
      <p:sp>
        <p:nvSpPr>
          <p:cNvPr id="3" name="Slide Number Placeholder 2"/>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38</a:t>
            </a:fld>
            <a:endParaRPr lang="en-US" kern="1200">
              <a:solidFill>
                <a:prstClr val="black">
                  <a:tint val="75000"/>
                </a:prstClr>
              </a:solidFill>
              <a:latin typeface="Calibri" panose="020F0502020204030204"/>
            </a:endParaRPr>
          </a:p>
        </p:txBody>
      </p:sp>
      <p:sp>
        <p:nvSpPr>
          <p:cNvPr id="2" name="Rectangle 1"/>
          <p:cNvSpPr/>
          <p:nvPr/>
        </p:nvSpPr>
        <p:spPr>
          <a:xfrm>
            <a:off x="2314324" y="8336304"/>
            <a:ext cx="921869" cy="358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35" name="TextBox 34"/>
          <p:cNvSpPr txBox="1"/>
          <p:nvPr/>
        </p:nvSpPr>
        <p:spPr>
          <a:xfrm rot="16200000">
            <a:off x="236015" y="9013895"/>
            <a:ext cx="4057773" cy="1569660"/>
          </a:xfrm>
          <a:prstGeom prst="rect">
            <a:avLst/>
          </a:prstGeom>
          <a:noFill/>
        </p:spPr>
        <p:txBody>
          <a:bodyPr wrap="square" rtlCol="0">
            <a:spAutoFit/>
          </a:bodyPr>
          <a:lstStyle/>
          <a:p>
            <a:pPr defTabSz="2438430" hangingPunct="1"/>
            <a:r>
              <a:rPr lang="en-US" sz="4800" b="1" kern="1200" dirty="0">
                <a:solidFill>
                  <a:srgbClr val="00ACEA"/>
                </a:solidFill>
                <a:latin typeface="Calibri" panose="020F0502020204030204"/>
              </a:rPr>
              <a:t>Buffer size</a:t>
            </a:r>
          </a:p>
          <a:p>
            <a:pPr defTabSz="2438430" hangingPunct="1"/>
            <a:r>
              <a:rPr lang="en-US" sz="4800" kern="1200" dirty="0">
                <a:solidFill>
                  <a:prstClr val="black"/>
                </a:solidFill>
                <a:latin typeface="Calibri" panose="020F0502020204030204"/>
              </a:rPr>
              <a:t> (sec)</a:t>
            </a:r>
          </a:p>
        </p:txBody>
      </p:sp>
    </p:spTree>
    <p:custDataLst>
      <p:tags r:id="rId1"/>
    </p:custDataLst>
    <p:extLst>
      <p:ext uri="{BB962C8B-B14F-4D97-AF65-F5344CB8AC3E}">
        <p14:creationId xmlns:p14="http://schemas.microsoft.com/office/powerpoint/2010/main" val="1275815003"/>
      </p:ext>
    </p:extLst>
  </p:cSld>
  <p:clrMapOvr>
    <a:masterClrMapping/>
  </p:clrMapOvr>
  <mc:AlternateContent xmlns:mc="http://schemas.openxmlformats.org/markup-compatibility/2006" xmlns:p14="http://schemas.microsoft.com/office/powerpoint/2010/main">
    <mc:Choice Requires="p14">
      <p:transition spd="slow" p14:dur="2000" advTm="65443"/>
    </mc:Choice>
    <mc:Fallback xmlns="">
      <p:transition spd="slow" advTm="65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par>
                                <p:cTn id="9" presetID="63" presetClass="path" presetSubtype="0" fill="hold" nodeType="withEffect">
                                  <p:stCondLst>
                                    <p:cond delay="0"/>
                                  </p:stCondLst>
                                  <p:childTnLst>
                                    <p:animMotion origin="layout" path="M -5.55556E-7 -8.64198E-7 L 0.27101 -8.64198E-7 " pathEditMode="relative" rAng="0" ptsTypes="AA">
                                      <p:cBhvr>
                                        <p:cTn id="10" dur="2000" fill="hold"/>
                                        <p:tgtEl>
                                          <p:spTgt spid="17"/>
                                        </p:tgtEl>
                                        <p:attrNameLst>
                                          <p:attrName>ppt_x</p:attrName>
                                          <p:attrName>ppt_y</p:attrName>
                                        </p:attrNameLst>
                                      </p:cBhvr>
                                      <p:rCtr x="13542" y="0"/>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build="p"/>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39</a:t>
            </a:fld>
            <a:endParaRPr lang="en-US" kern="1200">
              <a:solidFill>
                <a:prstClr val="black">
                  <a:tint val="75000"/>
                </a:prstClr>
              </a:solidFill>
              <a:latin typeface="Calibri" panose="020F0502020204030204"/>
            </a:endParaRPr>
          </a:p>
        </p:txBody>
      </p:sp>
      <p:grpSp>
        <p:nvGrpSpPr>
          <p:cNvPr id="6" name="Group 5"/>
          <p:cNvGrpSpPr/>
          <p:nvPr/>
        </p:nvGrpSpPr>
        <p:grpSpPr>
          <a:xfrm>
            <a:off x="3402144" y="3236928"/>
            <a:ext cx="17710336" cy="7126520"/>
            <a:chOff x="2103740" y="1177898"/>
            <a:chExt cx="5975656" cy="2298418"/>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831" y="1268850"/>
              <a:ext cx="2031565" cy="1575604"/>
            </a:xfrm>
            <a:prstGeom prst="rect">
              <a:avLst/>
            </a:prstGeom>
          </p:spPr>
        </p:pic>
        <p:sp>
          <p:nvSpPr>
            <p:cNvPr id="9" name="TextBox 8"/>
            <p:cNvSpPr txBox="1"/>
            <p:nvPr/>
          </p:nvSpPr>
          <p:spPr>
            <a:xfrm>
              <a:off x="2103740" y="2529588"/>
              <a:ext cx="908280" cy="241561"/>
            </a:xfrm>
            <a:prstGeom prst="rect">
              <a:avLst/>
            </a:prstGeom>
            <a:solidFill>
              <a:schemeClr val="bg1"/>
            </a:solidFill>
          </p:spPr>
          <p:txBody>
            <a:bodyPr wrap="square" rtlCol="0">
              <a:spAutoFit/>
            </a:bodyPr>
            <a:lstStyle/>
            <a:p>
              <a:pPr defTabSz="2438430" hangingPunct="1"/>
              <a:r>
                <a:rPr lang="en-US" sz="4267" kern="1200" dirty="0">
                  <a:solidFill>
                    <a:prstClr val="black"/>
                  </a:solidFill>
                  <a:latin typeface="Calibri" panose="020F0502020204030204"/>
                </a:rPr>
                <a:t>buffer</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7455" y="2814714"/>
              <a:ext cx="964421" cy="329595"/>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8594" y="2071057"/>
              <a:ext cx="926679" cy="382135"/>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60333" y="1862563"/>
              <a:ext cx="599171" cy="421816"/>
            </a:xfrm>
            <a:prstGeom prst="rect">
              <a:avLst/>
            </a:prstGeom>
          </p:spPr>
        </p:pic>
        <p:sp>
          <p:nvSpPr>
            <p:cNvPr id="13" name="Rectangle 12"/>
            <p:cNvSpPr/>
            <p:nvPr/>
          </p:nvSpPr>
          <p:spPr>
            <a:xfrm>
              <a:off x="6041475" y="1267144"/>
              <a:ext cx="2037921" cy="180156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4" name="Rectangle 13"/>
            <p:cNvSpPr/>
            <p:nvPr/>
          </p:nvSpPr>
          <p:spPr>
            <a:xfrm>
              <a:off x="6041471" y="2841483"/>
              <a:ext cx="1681985"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5" name="Rectangle 14"/>
            <p:cNvSpPr/>
            <p:nvPr/>
          </p:nvSpPr>
          <p:spPr>
            <a:xfrm>
              <a:off x="6041471" y="2841483"/>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6" name="Rectangle 15"/>
            <p:cNvSpPr/>
            <p:nvPr/>
          </p:nvSpPr>
          <p:spPr>
            <a:xfrm>
              <a:off x="6041473" y="2838515"/>
              <a:ext cx="2037923"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7" name="Oval 16"/>
            <p:cNvSpPr/>
            <p:nvPr/>
          </p:nvSpPr>
          <p:spPr>
            <a:xfrm>
              <a:off x="6963817" y="2799131"/>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8" name="Oval 17"/>
            <p:cNvSpPr/>
            <p:nvPr/>
          </p:nvSpPr>
          <p:spPr>
            <a:xfrm>
              <a:off x="7059919" y="2899594"/>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9" name="Rectangle 18"/>
            <p:cNvSpPr/>
            <p:nvPr/>
          </p:nvSpPr>
          <p:spPr>
            <a:xfrm>
              <a:off x="3426471" y="1267144"/>
              <a:ext cx="2402145" cy="1820207"/>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dirty="0">
                <a:solidFill>
                  <a:prstClr val="white"/>
                </a:solidFill>
                <a:latin typeface="Calibri" panose="020F0502020204030204"/>
              </a:endParaRPr>
            </a:p>
          </p:txBody>
        </p:sp>
        <p:sp>
          <p:nvSpPr>
            <p:cNvPr id="20" name="TextBox 19"/>
            <p:cNvSpPr txBox="1"/>
            <p:nvPr/>
          </p:nvSpPr>
          <p:spPr>
            <a:xfrm>
              <a:off x="3426471" y="1233073"/>
              <a:ext cx="1488515" cy="287862"/>
            </a:xfrm>
            <a:prstGeom prst="rect">
              <a:avLst/>
            </a:prstGeom>
            <a:noFill/>
            <a:ln w="19050">
              <a:noFill/>
            </a:ln>
          </p:spPr>
          <p:txBody>
            <a:bodyPr wrap="square" rtlCol="0">
              <a:spAutoFit/>
            </a:bodyPr>
            <a:lstStyle/>
            <a:p>
              <a:pPr algn="l" defTabSz="2438430" hangingPunct="1"/>
              <a:r>
                <a:rPr lang="en-US" sz="5200" b="1" kern="1200" dirty="0">
                  <a:solidFill>
                    <a:prstClr val="black"/>
                  </a:solidFill>
                  <a:latin typeface="Calibri" panose="020F0502020204030204"/>
                </a:rPr>
                <a:t>ABR agent</a:t>
              </a:r>
            </a:p>
          </p:txBody>
        </p:sp>
        <p:sp>
          <p:nvSpPr>
            <p:cNvPr id="21" name="Oval 20"/>
            <p:cNvSpPr/>
            <p:nvPr/>
          </p:nvSpPr>
          <p:spPr>
            <a:xfrm>
              <a:off x="3617029" y="19086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2" name="Oval 21"/>
            <p:cNvSpPr/>
            <p:nvPr/>
          </p:nvSpPr>
          <p:spPr>
            <a:xfrm>
              <a:off x="3617029" y="219959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3" name="Oval 22"/>
            <p:cNvSpPr/>
            <p:nvPr/>
          </p:nvSpPr>
          <p:spPr>
            <a:xfrm>
              <a:off x="3617029" y="249734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4" name="Oval 23"/>
            <p:cNvSpPr/>
            <p:nvPr/>
          </p:nvSpPr>
          <p:spPr>
            <a:xfrm>
              <a:off x="4239680" y="209394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5" name="Oval 24"/>
            <p:cNvSpPr/>
            <p:nvPr/>
          </p:nvSpPr>
          <p:spPr>
            <a:xfrm>
              <a:off x="4239680" y="238484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6" name="Oval 25"/>
            <p:cNvSpPr/>
            <p:nvPr/>
          </p:nvSpPr>
          <p:spPr>
            <a:xfrm>
              <a:off x="4246043" y="268259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7" name="Oval 26"/>
            <p:cNvSpPr/>
            <p:nvPr/>
          </p:nvSpPr>
          <p:spPr>
            <a:xfrm>
              <a:off x="4929150" y="180473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8" name="Oval 27"/>
            <p:cNvSpPr/>
            <p:nvPr/>
          </p:nvSpPr>
          <p:spPr>
            <a:xfrm>
              <a:off x="4929150" y="209394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9" name="Oval 28"/>
            <p:cNvSpPr/>
            <p:nvPr/>
          </p:nvSpPr>
          <p:spPr>
            <a:xfrm>
              <a:off x="4929150" y="238855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cxnSp>
          <p:nvCxnSpPr>
            <p:cNvPr id="30" name="Straight Connector 29"/>
            <p:cNvCxnSpPr/>
            <p:nvPr/>
          </p:nvCxnSpPr>
          <p:spPr>
            <a:xfrm>
              <a:off x="3764985" y="1982674"/>
              <a:ext cx="474695" cy="18525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64985" y="2273568"/>
              <a:ext cx="474695"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64985" y="2458820"/>
              <a:ext cx="474695" cy="1124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64985" y="1877800"/>
              <a:ext cx="474695" cy="69351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764985" y="1982674"/>
              <a:ext cx="474695" cy="47614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764985" y="1982674"/>
              <a:ext cx="481058" cy="7738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64985" y="2273568"/>
              <a:ext cx="481058" cy="4830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64985" y="2571318"/>
              <a:ext cx="481058"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764985" y="2167925"/>
              <a:ext cx="474695" cy="4033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85377" y="1358212"/>
              <a:ext cx="1092399" cy="294460"/>
            </a:xfrm>
            <a:prstGeom prst="rect">
              <a:avLst/>
            </a:prstGeom>
            <a:noFill/>
          </p:spPr>
          <p:txBody>
            <a:bodyPr wrap="square" rtlCol="0">
              <a:spAutoFit/>
            </a:bodyPr>
            <a:lstStyle/>
            <a:p>
              <a:pPr algn="l" defTabSz="2438430" hangingPunct="1"/>
              <a:r>
                <a:rPr lang="en-US" sz="5333" kern="1200" dirty="0">
                  <a:solidFill>
                    <a:prstClr val="black"/>
                  </a:solidFill>
                  <a:latin typeface="Calibri" panose="020F0502020204030204"/>
                </a:rPr>
                <a:t>bitrates</a:t>
              </a:r>
            </a:p>
          </p:txBody>
        </p:sp>
        <p:sp>
          <p:nvSpPr>
            <p:cNvPr id="40" name="Oval 39"/>
            <p:cNvSpPr/>
            <p:nvPr/>
          </p:nvSpPr>
          <p:spPr>
            <a:xfrm>
              <a:off x="4239680" y="180382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cxnSp>
          <p:nvCxnSpPr>
            <p:cNvPr id="41" name="Straight Connector 40"/>
            <p:cNvCxnSpPr/>
            <p:nvPr/>
          </p:nvCxnSpPr>
          <p:spPr>
            <a:xfrm flipV="1">
              <a:off x="3764985" y="1877800"/>
              <a:ext cx="474695" cy="10487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764985" y="2167925"/>
              <a:ext cx="474695" cy="1056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3764985" y="1877800"/>
              <a:ext cx="474695" cy="3957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87636" y="1877800"/>
              <a:ext cx="541514" cy="9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87636" y="1878712"/>
              <a:ext cx="541514" cy="2892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393999" y="1878712"/>
              <a:ext cx="535151" cy="8778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929150" y="268618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cxnSp>
          <p:nvCxnSpPr>
            <p:cNvPr id="48" name="Straight Connector 47"/>
            <p:cNvCxnSpPr/>
            <p:nvPr/>
          </p:nvCxnSpPr>
          <p:spPr>
            <a:xfrm flipV="1">
              <a:off x="4387636" y="1878712"/>
              <a:ext cx="541514" cy="580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87636" y="1877800"/>
              <a:ext cx="541514" cy="29012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387636" y="2167925"/>
              <a:ext cx="541514" cy="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393999" y="2167926"/>
              <a:ext cx="535151"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387636" y="2167926"/>
              <a:ext cx="541514"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87636" y="1877800"/>
              <a:ext cx="541514" cy="5847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387636" y="2167925"/>
              <a:ext cx="541514" cy="29460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393999" y="2462534"/>
              <a:ext cx="535151" cy="29403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387636" y="2458820"/>
              <a:ext cx="541514" cy="371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87636" y="1877800"/>
              <a:ext cx="541514" cy="88236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387636" y="2167925"/>
              <a:ext cx="541514" cy="5922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393999" y="2756570"/>
              <a:ext cx="535151" cy="35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387636" y="2458820"/>
              <a:ext cx="541514" cy="3013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5681689" y="240598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62" name="TextBox 61"/>
            <p:cNvSpPr txBox="1"/>
            <p:nvPr/>
          </p:nvSpPr>
          <p:spPr>
            <a:xfrm>
              <a:off x="5033507" y="1666077"/>
              <a:ext cx="485810" cy="268010"/>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240P</a:t>
              </a:r>
            </a:p>
          </p:txBody>
        </p:sp>
        <p:sp>
          <p:nvSpPr>
            <p:cNvPr id="63" name="TextBox 62"/>
            <p:cNvSpPr txBox="1"/>
            <p:nvPr/>
          </p:nvSpPr>
          <p:spPr>
            <a:xfrm>
              <a:off x="5027208" y="1978367"/>
              <a:ext cx="485810" cy="268010"/>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480P</a:t>
              </a:r>
            </a:p>
          </p:txBody>
        </p:sp>
        <p:sp>
          <p:nvSpPr>
            <p:cNvPr id="64" name="TextBox 63"/>
            <p:cNvSpPr txBox="1"/>
            <p:nvPr/>
          </p:nvSpPr>
          <p:spPr>
            <a:xfrm>
              <a:off x="5038167" y="2275964"/>
              <a:ext cx="485810" cy="268010"/>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720P</a:t>
              </a:r>
            </a:p>
          </p:txBody>
        </p:sp>
        <p:sp>
          <p:nvSpPr>
            <p:cNvPr id="65" name="TextBox 64"/>
            <p:cNvSpPr txBox="1"/>
            <p:nvPr/>
          </p:nvSpPr>
          <p:spPr>
            <a:xfrm>
              <a:off x="5004164" y="2573877"/>
              <a:ext cx="591279" cy="268010"/>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1080P</a:t>
              </a:r>
            </a:p>
          </p:txBody>
        </p:sp>
        <p:cxnSp>
          <p:nvCxnSpPr>
            <p:cNvPr id="66" name="Straight Arrow Connector 65"/>
            <p:cNvCxnSpPr/>
            <p:nvPr/>
          </p:nvCxnSpPr>
          <p:spPr>
            <a:xfrm>
              <a:off x="5755667" y="2442977"/>
              <a:ext cx="285804" cy="61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2549860" y="3092268"/>
              <a:ext cx="0" cy="38404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104611" y="3102743"/>
              <a:ext cx="4800206" cy="294460"/>
            </a:xfrm>
            <a:prstGeom prst="rect">
              <a:avLst/>
            </a:prstGeom>
            <a:noFill/>
          </p:spPr>
          <p:txBody>
            <a:bodyPr wrap="square" rtlCol="0">
              <a:spAutoFit/>
            </a:bodyPr>
            <a:lstStyle/>
            <a:p>
              <a:pPr algn="l" defTabSz="2438430" hangingPunct="1"/>
              <a:r>
                <a:rPr lang="en-US" sz="5333" kern="1200" dirty="0">
                  <a:solidFill>
                    <a:prstClr val="black"/>
                  </a:solidFill>
                  <a:latin typeface="Calibri" panose="020F0502020204030204"/>
                </a:rPr>
                <a:t>network and </a:t>
              </a:r>
              <a:r>
                <a:rPr lang="en-US" sz="5333" kern="1200">
                  <a:solidFill>
                    <a:prstClr val="black"/>
                  </a:solidFill>
                  <a:latin typeface="Calibri" panose="020F0502020204030204"/>
                </a:rPr>
                <a:t>video measurements</a:t>
              </a:r>
              <a:endParaRPr lang="en-US" sz="5333" kern="1200" dirty="0">
                <a:solidFill>
                  <a:prstClr val="black"/>
                </a:solidFill>
                <a:latin typeface="Calibri" panose="020F0502020204030204"/>
              </a:endParaRPr>
            </a:p>
          </p:txBody>
        </p:sp>
        <p:sp>
          <p:nvSpPr>
            <p:cNvPr id="69" name="TextBox 68"/>
            <p:cNvSpPr txBox="1"/>
            <p:nvPr/>
          </p:nvSpPr>
          <p:spPr>
            <a:xfrm>
              <a:off x="2216309" y="1177898"/>
              <a:ext cx="870910" cy="241561"/>
            </a:xfrm>
            <a:prstGeom prst="rect">
              <a:avLst/>
            </a:prstGeom>
            <a:noFill/>
          </p:spPr>
          <p:txBody>
            <a:bodyPr wrap="none" rtlCol="0">
              <a:spAutoFit/>
            </a:bodyPr>
            <a:lstStyle/>
            <a:p>
              <a:pPr algn="l" defTabSz="2438430" hangingPunct="1"/>
              <a:r>
                <a:rPr lang="en-US" sz="4267" kern="1200" dirty="0">
                  <a:solidFill>
                    <a:prstClr val="black"/>
                  </a:solidFill>
                  <a:latin typeface="Calibri" panose="020F0502020204030204"/>
                </a:rPr>
                <a:t>bandwidth</a:t>
              </a:r>
            </a:p>
          </p:txBody>
        </p:sp>
        <p:sp>
          <p:nvSpPr>
            <p:cNvPr id="70" name="TextBox 69"/>
            <p:cNvSpPr txBox="1"/>
            <p:nvPr/>
          </p:nvSpPr>
          <p:spPr>
            <a:xfrm>
              <a:off x="2210255" y="1854847"/>
              <a:ext cx="603806" cy="241561"/>
            </a:xfrm>
            <a:prstGeom prst="rect">
              <a:avLst/>
            </a:prstGeom>
            <a:noFill/>
          </p:spPr>
          <p:txBody>
            <a:bodyPr wrap="none" rtlCol="0">
              <a:spAutoFit/>
            </a:bodyPr>
            <a:lstStyle/>
            <a:p>
              <a:pPr algn="l" defTabSz="2438430" hangingPunct="1"/>
              <a:r>
                <a:rPr lang="en-US" sz="4267" kern="1200" dirty="0">
                  <a:solidFill>
                    <a:prstClr val="black"/>
                  </a:solidFill>
                  <a:latin typeface="Calibri" panose="020F0502020204030204"/>
                </a:rPr>
                <a:t>bit rate</a:t>
              </a:r>
            </a:p>
          </p:txBody>
        </p:sp>
        <p:pic>
          <p:nvPicPr>
            <p:cNvPr id="71" name="Picture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2299981" y="1420203"/>
              <a:ext cx="883413" cy="389834"/>
            </a:xfrm>
            <a:prstGeom prst="rect">
              <a:avLst/>
            </a:prstGeom>
          </p:spPr>
        </p:pic>
        <p:sp>
          <p:nvSpPr>
            <p:cNvPr id="72" name="Rectangle 71"/>
            <p:cNvSpPr/>
            <p:nvPr/>
          </p:nvSpPr>
          <p:spPr>
            <a:xfrm>
              <a:off x="6050062" y="2453020"/>
              <a:ext cx="700900" cy="3896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4800" kern="1200" dirty="0">
                  <a:solidFill>
                    <a:prstClr val="white"/>
                  </a:solidFill>
                  <a:latin typeface="Calibri" panose="020F0502020204030204"/>
                </a:rPr>
                <a:t>720P</a:t>
              </a:r>
            </a:p>
          </p:txBody>
        </p:sp>
        <p:cxnSp>
          <p:nvCxnSpPr>
            <p:cNvPr id="73" name="Straight Arrow Connector 72"/>
            <p:cNvCxnSpPr/>
            <p:nvPr/>
          </p:nvCxnSpPr>
          <p:spPr>
            <a:xfrm>
              <a:off x="2557644" y="3465145"/>
              <a:ext cx="4893039"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442899" y="3068707"/>
              <a:ext cx="0" cy="40233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75" name="Bent Arrow 74"/>
            <p:cNvSpPr/>
            <p:nvPr/>
          </p:nvSpPr>
          <p:spPr>
            <a:xfrm rot="10800000" flipH="1">
              <a:off x="3043847" y="1642143"/>
              <a:ext cx="554342" cy="363822"/>
            </a:xfrm>
            <a:prstGeom prst="bentArrow">
              <a:avLst>
                <a:gd name="adj1" fmla="val 3459"/>
                <a:gd name="adj2" fmla="val 7138"/>
                <a:gd name="adj3" fmla="val 32001"/>
                <a:gd name="adj4" fmla="val 93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black"/>
                </a:solidFill>
                <a:latin typeface="Calibri" panose="020F0502020204030204"/>
              </a:endParaRPr>
            </a:p>
          </p:txBody>
        </p:sp>
        <p:sp>
          <p:nvSpPr>
            <p:cNvPr id="76" name="Bent Arrow 75"/>
            <p:cNvSpPr/>
            <p:nvPr/>
          </p:nvSpPr>
          <p:spPr>
            <a:xfrm rot="10800000" flipH="1" flipV="1">
              <a:off x="3064009" y="2547425"/>
              <a:ext cx="534180" cy="332570"/>
            </a:xfrm>
            <a:prstGeom prst="bentArrow">
              <a:avLst>
                <a:gd name="adj1" fmla="val 3724"/>
                <a:gd name="adj2" fmla="val 7130"/>
                <a:gd name="adj3" fmla="val 35514"/>
                <a:gd name="adj4"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black"/>
                </a:solidFill>
                <a:latin typeface="Calibri" panose="020F0502020204030204"/>
              </a:endParaRPr>
            </a:p>
          </p:txBody>
        </p:sp>
        <p:cxnSp>
          <p:nvCxnSpPr>
            <p:cNvPr id="77" name="Straight Arrow Connector 76"/>
            <p:cNvCxnSpPr/>
            <p:nvPr/>
          </p:nvCxnSpPr>
          <p:spPr>
            <a:xfrm>
              <a:off x="3068626" y="2266090"/>
              <a:ext cx="532030" cy="1724"/>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grpSp>
      <p:sp>
        <p:nvSpPr>
          <p:cNvPr id="116" name="Content Placeholder 2"/>
          <p:cNvSpPr>
            <a:spLocks noGrp="1"/>
          </p:cNvSpPr>
          <p:nvPr>
            <p:ph idx="1"/>
          </p:nvPr>
        </p:nvSpPr>
        <p:spPr>
          <a:xfrm>
            <a:off x="1403929" y="7728055"/>
            <a:ext cx="22019491" cy="5335395"/>
          </a:xfrm>
          <a:noFill/>
        </p:spPr>
        <p:txBody>
          <a:bodyPr>
            <a:noAutofit/>
          </a:bodyPr>
          <a:lstStyle/>
          <a:p>
            <a:pPr marL="914411" indent="-914411">
              <a:lnSpc>
                <a:spcPct val="120000"/>
              </a:lnSpc>
              <a:buFont typeface="+mj-lt"/>
              <a:buAutoNum type="arabicPeriod"/>
            </a:pPr>
            <a:r>
              <a:rPr lang="en-US" sz="5333" dirty="0"/>
              <a:t>First network control system using modern “deep” reinforcement learning</a:t>
            </a:r>
          </a:p>
          <a:p>
            <a:pPr marL="914411" indent="-914411">
              <a:lnSpc>
                <a:spcPct val="120000"/>
              </a:lnSpc>
              <a:buFont typeface="+mj-lt"/>
              <a:buAutoNum type="arabicPeriod"/>
            </a:pPr>
            <a:r>
              <a:rPr lang="en-US" sz="5333" dirty="0"/>
              <a:t>Delivers 12-25% better </a:t>
            </a:r>
            <a:r>
              <a:rPr lang="en-US" sz="5333" dirty="0" err="1"/>
              <a:t>QoE</a:t>
            </a:r>
            <a:r>
              <a:rPr lang="en-US" sz="5333" dirty="0"/>
              <a:t>, with 10-30% less </a:t>
            </a:r>
            <a:r>
              <a:rPr lang="en-US" sz="5333" dirty="0" err="1"/>
              <a:t>rebuffering</a:t>
            </a:r>
            <a:r>
              <a:rPr lang="en-US" sz="5333" dirty="0"/>
              <a:t> than previous ABR algorithms</a:t>
            </a:r>
          </a:p>
          <a:p>
            <a:pPr marL="914411" indent="-914411">
              <a:lnSpc>
                <a:spcPct val="120000"/>
              </a:lnSpc>
              <a:buFont typeface="+mj-lt"/>
              <a:buAutoNum type="arabicPeriod"/>
            </a:pPr>
            <a:r>
              <a:rPr lang="en-US" sz="5333" dirty="0"/>
              <a:t>Tailors ABR decisions for different network conditions in a data-driven way</a:t>
            </a:r>
          </a:p>
        </p:txBody>
      </p:sp>
      <p:sp>
        <p:nvSpPr>
          <p:cNvPr id="7" name="Title 1"/>
          <p:cNvSpPr>
            <a:spLocks noGrp="1"/>
          </p:cNvSpPr>
          <p:nvPr>
            <p:ph type="title"/>
          </p:nvPr>
        </p:nvSpPr>
        <p:spPr>
          <a:xfrm>
            <a:off x="4798739" y="694240"/>
            <a:ext cx="14893264" cy="1714501"/>
          </a:xfrm>
        </p:spPr>
        <p:txBody>
          <a:bodyPr>
            <a:normAutofit/>
          </a:bodyPr>
          <a:lstStyle/>
          <a:p>
            <a:pPr algn="ctr"/>
            <a:r>
              <a:rPr lang="en-US" sz="7467" b="1" dirty="0"/>
              <a:t>Our Contribution: </a:t>
            </a:r>
            <a:r>
              <a:rPr lang="en-US" sz="7467" b="1" dirty="0" err="1"/>
              <a:t>Pensieve</a:t>
            </a:r>
            <a:endParaRPr lang="en-US" sz="7467" b="1" dirty="0"/>
          </a:p>
        </p:txBody>
      </p:sp>
      <p:sp>
        <p:nvSpPr>
          <p:cNvPr id="2" name="TextBox 1"/>
          <p:cNvSpPr txBox="1"/>
          <p:nvPr/>
        </p:nvSpPr>
        <p:spPr>
          <a:xfrm>
            <a:off x="914400" y="10913091"/>
            <a:ext cx="22189440" cy="995209"/>
          </a:xfrm>
          <a:prstGeom prst="rect">
            <a:avLst/>
          </a:prstGeom>
          <a:noFill/>
        </p:spPr>
        <p:txBody>
          <a:bodyPr wrap="square" rtlCol="0">
            <a:spAutoFit/>
          </a:bodyPr>
          <a:lstStyle/>
          <a:p>
            <a:pPr defTabSz="2438430" hangingPunct="1"/>
            <a:r>
              <a:rPr lang="en-US" sz="5867" b="1" kern="1200" dirty="0" err="1">
                <a:solidFill>
                  <a:prstClr val="black"/>
                </a:solidFill>
                <a:latin typeface="Calibri" panose="020F0502020204030204"/>
              </a:rPr>
              <a:t>Pensieve</a:t>
            </a:r>
            <a:r>
              <a:rPr lang="en-US" sz="5867" b="1" kern="1200" dirty="0">
                <a:solidFill>
                  <a:prstClr val="black"/>
                </a:solidFill>
                <a:latin typeface="Calibri" panose="020F0502020204030204"/>
              </a:rPr>
              <a:t> </a:t>
            </a:r>
            <a:r>
              <a:rPr lang="en-US" sz="5867" b="1" kern="1200" dirty="0">
                <a:solidFill>
                  <a:srgbClr val="C41E1F"/>
                </a:solidFill>
                <a:latin typeface="Calibri" panose="020F0502020204030204"/>
              </a:rPr>
              <a:t>learns </a:t>
            </a:r>
            <a:r>
              <a:rPr lang="en-US" sz="5867" b="1" kern="1200" dirty="0">
                <a:solidFill>
                  <a:prstClr val="black"/>
                </a:solidFill>
                <a:latin typeface="Calibri" panose="020F0502020204030204"/>
              </a:rPr>
              <a:t>ABR algorithm </a:t>
            </a:r>
            <a:r>
              <a:rPr lang="en-US" sz="5867" b="1" kern="1200" dirty="0">
                <a:solidFill>
                  <a:srgbClr val="C41E1F"/>
                </a:solidFill>
                <a:latin typeface="Calibri" panose="020F0502020204030204"/>
              </a:rPr>
              <a:t>automatically </a:t>
            </a:r>
            <a:r>
              <a:rPr lang="en-US" sz="5867" b="1" kern="1200" dirty="0">
                <a:solidFill>
                  <a:prstClr val="black"/>
                </a:solidFill>
                <a:latin typeface="Calibri" panose="020F0502020204030204"/>
              </a:rPr>
              <a:t>through experience</a:t>
            </a:r>
          </a:p>
        </p:txBody>
      </p:sp>
    </p:spTree>
    <p:custDataLst>
      <p:tags r:id="rId1"/>
    </p:custDataLst>
    <p:extLst>
      <p:ext uri="{BB962C8B-B14F-4D97-AF65-F5344CB8AC3E}">
        <p14:creationId xmlns:p14="http://schemas.microsoft.com/office/powerpoint/2010/main" val="1706813351"/>
      </p:ext>
    </p:extLst>
  </p:cSld>
  <p:clrMapOvr>
    <a:masterClrMapping/>
  </p:clrMapOvr>
  <mc:AlternateContent xmlns:mc="http://schemas.openxmlformats.org/markup-compatibility/2006" xmlns:p14="http://schemas.microsoft.com/office/powerpoint/2010/main">
    <mc:Choice Requires="p14">
      <p:transition spd="slow" p14:dur="2000" advTm="58699"/>
    </mc:Choice>
    <mc:Fallback xmlns="">
      <p:transition spd="slow" advTm="58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6"/>
                                        </p:tgtEl>
                                      </p:cBhvr>
                                      <p:by x="55000" y="55000"/>
                                    </p:animScale>
                                  </p:childTnLst>
                                </p:cTn>
                              </p:par>
                              <p:par>
                                <p:cTn id="7" presetID="0" presetClass="path" presetSubtype="0" accel="50000" decel="50000" fill="hold" nodeType="withEffect">
                                  <p:stCondLst>
                                    <p:cond delay="0"/>
                                  </p:stCondLst>
                                  <p:childTnLst>
                                    <p:animMotion origin="layout" path="M 0.00018 0.00061 L -0.00052 -0.13272 " pathEditMode="relative" rAng="0" ptsTypes="AA">
                                      <p:cBhvr>
                                        <p:cTn id="8" dur="1000" fill="hold"/>
                                        <p:tgtEl>
                                          <p:spTgt spid="6"/>
                                        </p:tgtEl>
                                        <p:attrNameLst>
                                          <p:attrName>ppt_x</p:attrName>
                                          <p:attrName>ppt_y</p:attrName>
                                        </p:attrNameLst>
                                      </p:cBhvr>
                                      <p:rCtr x="-35" y="-6667"/>
                                    </p:animMotion>
                                  </p:childTnLst>
                                </p:cTn>
                              </p:par>
                              <p:par>
                                <p:cTn id="9" presetID="10" presetClass="exit" presetSubtype="0" fill="hold" grpId="0" nodeType="withEffect">
                                  <p:stCondLst>
                                    <p:cond delay="0"/>
                                  </p:stCondLst>
                                  <p:childTnLst>
                                    <p:animEffect transition="out" filter="fade">
                                      <p:cBhvr>
                                        <p:cTn id="10" dur="350"/>
                                        <p:tgtEl>
                                          <p:spTgt spid="2"/>
                                        </p:tgtEl>
                                      </p:cBhvr>
                                    </p:animEffect>
                                    <p:set>
                                      <p:cBhvr>
                                        <p:cTn id="11" dur="1" fill="hold">
                                          <p:stCondLst>
                                            <p:cond delay="349"/>
                                          </p:stCondLst>
                                        </p:cTn>
                                        <p:tgtEl>
                                          <p:spTgt spid="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
                                            <p:txEl>
                                              <p:pRg st="0" end="0"/>
                                            </p:txEl>
                                          </p:spTgt>
                                        </p:tgtEl>
                                        <p:attrNameLst>
                                          <p:attrName>style.visibility</p:attrName>
                                        </p:attrNameLst>
                                      </p:cBhvr>
                                      <p:to>
                                        <p:strVal val="visible"/>
                                      </p:to>
                                    </p:set>
                                    <p:animEffect transition="in" filter="fade">
                                      <p:cBhvr>
                                        <p:cTn id="15" dur="500"/>
                                        <p:tgtEl>
                                          <p:spTgt spid="1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
                                            <p:txEl>
                                              <p:pRg st="1" end="1"/>
                                            </p:txEl>
                                          </p:spTgt>
                                        </p:tgtEl>
                                        <p:attrNameLst>
                                          <p:attrName>style.visibility</p:attrName>
                                        </p:attrNameLst>
                                      </p:cBhvr>
                                      <p:to>
                                        <p:strVal val="visible"/>
                                      </p:to>
                                    </p:set>
                                    <p:animEffect transition="in" filter="fade">
                                      <p:cBhvr>
                                        <p:cTn id="20" dur="500"/>
                                        <p:tgtEl>
                                          <p:spTgt spid="1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6">
                                            <p:txEl>
                                              <p:pRg st="2" end="2"/>
                                            </p:txEl>
                                          </p:spTgt>
                                        </p:tgtEl>
                                        <p:attrNameLst>
                                          <p:attrName>style.visibility</p:attrName>
                                        </p:attrNameLst>
                                      </p:cBhvr>
                                      <p:to>
                                        <p:strVal val="visible"/>
                                      </p:to>
                                    </p:set>
                                    <p:animEffect transition="in" filter="fade">
                                      <p:cBhvr>
                                        <p:cTn id="25" dur="500"/>
                                        <p:tgtEl>
                                          <p:spTgt spid="1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he end to end principle"/>
          <p:cNvSpPr txBox="1">
            <a:spLocks noGrp="1"/>
          </p:cNvSpPr>
          <p:nvPr>
            <p:ph type="title"/>
          </p:nvPr>
        </p:nvSpPr>
        <p:spPr>
          <a:prstGeom prst="rect">
            <a:avLst/>
          </a:prstGeom>
        </p:spPr>
        <p:txBody>
          <a:bodyPr/>
          <a:lstStyle/>
          <a:p>
            <a:r>
              <a:t>The end to end principle</a:t>
            </a:r>
          </a:p>
        </p:txBody>
      </p:sp>
      <p:sp>
        <p:nvSpPr>
          <p:cNvPr id="173" name="“the end-to-end check of the file transfer application must still be implemented…"/>
          <p:cNvSpPr txBox="1"/>
          <p:nvPr/>
        </p:nvSpPr>
        <p:spPr>
          <a:xfrm>
            <a:off x="2634945" y="9530087"/>
            <a:ext cx="19114109" cy="1565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defRPr i="1">
                <a:solidFill>
                  <a:schemeClr val="accent5"/>
                </a:solidFill>
                <a:latin typeface="Gill Sans"/>
                <a:ea typeface="Gill Sans"/>
                <a:cs typeface="Gill Sans"/>
                <a:sym typeface="Gill Sans"/>
              </a:defRPr>
            </a:pPr>
            <a:r>
              <a:t>“the end-to-end check of the file transfer application must still be implemented</a:t>
            </a:r>
          </a:p>
          <a:p>
            <a:pPr>
              <a:defRPr i="1">
                <a:solidFill>
                  <a:schemeClr val="accent5"/>
                </a:solidFill>
                <a:latin typeface="Gill Sans"/>
                <a:ea typeface="Gill Sans"/>
                <a:cs typeface="Gill Sans"/>
                <a:sym typeface="Gill Sans"/>
              </a:defRPr>
            </a:pPr>
            <a:r>
              <a:t>no matter how reliable the communication system becomes”</a:t>
            </a:r>
          </a:p>
        </p:txBody>
      </p:sp>
      <p:pic>
        <p:nvPicPr>
          <p:cNvPr id="2" name="图片 1">
            <a:extLst>
              <a:ext uri="{FF2B5EF4-FFF2-40B4-BE49-F238E27FC236}">
                <a16:creationId xmlns:a16="http://schemas.microsoft.com/office/drawing/2014/main" id="{0901420E-9E3C-49C8-9BD3-5E37D010D556}"/>
              </a:ext>
            </a:extLst>
          </p:cNvPr>
          <p:cNvPicPr>
            <a:picLocks noChangeAspect="1"/>
          </p:cNvPicPr>
          <p:nvPr/>
        </p:nvPicPr>
        <p:blipFill>
          <a:blip r:embed="rId3"/>
          <a:stretch>
            <a:fillRect/>
          </a:stretch>
        </p:blipFill>
        <p:spPr>
          <a:xfrm>
            <a:off x="4175494" y="2837066"/>
            <a:ext cx="16556710" cy="5375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99">
        <p:fade thruBlk="1"/>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62136"/>
            <a:ext cx="21945600" cy="9380016"/>
          </a:xfrm>
        </p:spPr>
        <p:txBody>
          <a:bodyPr>
            <a:normAutofit/>
          </a:bodyPr>
          <a:lstStyle/>
          <a:p>
            <a:r>
              <a:rPr lang="en-US" dirty="0"/>
              <a:t>Rate-based: pick bitrate based on </a:t>
            </a:r>
            <a:r>
              <a:rPr lang="en-US" dirty="0">
                <a:solidFill>
                  <a:srgbClr val="3365FF"/>
                </a:solidFill>
              </a:rPr>
              <a:t>predicted</a:t>
            </a:r>
            <a:r>
              <a:rPr lang="en-US" dirty="0">
                <a:solidFill>
                  <a:srgbClr val="3366FF"/>
                </a:solidFill>
              </a:rPr>
              <a:t> throughput</a:t>
            </a:r>
          </a:p>
          <a:p>
            <a:pPr lvl="1"/>
            <a:r>
              <a:rPr lang="en-US" dirty="0"/>
              <a:t>FESTIVE </a:t>
            </a:r>
            <a:r>
              <a:rPr lang="en-US" sz="5333" dirty="0">
                <a:solidFill>
                  <a:srgbClr val="C00000"/>
                </a:solidFill>
              </a:rPr>
              <a:t>[CoNEXT’12]</a:t>
            </a:r>
            <a:r>
              <a:rPr lang="en-US" dirty="0"/>
              <a:t>, PANDA </a:t>
            </a:r>
            <a:r>
              <a:rPr lang="en-US" dirty="0">
                <a:solidFill>
                  <a:srgbClr val="C00000"/>
                </a:solidFill>
              </a:rPr>
              <a:t>[JSAC’14]</a:t>
            </a:r>
            <a:r>
              <a:rPr lang="en-US" dirty="0"/>
              <a:t>, CS2P </a:t>
            </a:r>
            <a:r>
              <a:rPr lang="en-US" dirty="0">
                <a:solidFill>
                  <a:srgbClr val="C00000"/>
                </a:solidFill>
              </a:rPr>
              <a:t>[SIGCOMM’16]</a:t>
            </a:r>
          </a:p>
          <a:p>
            <a:pPr lvl="1"/>
            <a:endParaRPr lang="en-US" sz="2133" dirty="0">
              <a:solidFill>
                <a:srgbClr val="3366FF"/>
              </a:solidFill>
            </a:endParaRPr>
          </a:p>
          <a:p>
            <a:r>
              <a:rPr lang="en-US" dirty="0"/>
              <a:t>Buffer-based: pick bitrate based on </a:t>
            </a:r>
            <a:r>
              <a:rPr lang="en-US" dirty="0">
                <a:solidFill>
                  <a:srgbClr val="3366FF"/>
                </a:solidFill>
              </a:rPr>
              <a:t>buffer occupancy </a:t>
            </a:r>
            <a:endParaRPr lang="en-US" dirty="0"/>
          </a:p>
          <a:p>
            <a:pPr lvl="1"/>
            <a:r>
              <a:rPr lang="en-US" dirty="0"/>
              <a:t>BBA </a:t>
            </a:r>
            <a:r>
              <a:rPr lang="en-US" sz="5333" dirty="0">
                <a:solidFill>
                  <a:srgbClr val="C00000"/>
                </a:solidFill>
              </a:rPr>
              <a:t>[SIGCOMM’14]</a:t>
            </a:r>
            <a:r>
              <a:rPr lang="en-US" dirty="0"/>
              <a:t>, BOLA </a:t>
            </a:r>
            <a:r>
              <a:rPr lang="en-US" sz="5333" dirty="0">
                <a:solidFill>
                  <a:srgbClr val="C00000"/>
                </a:solidFill>
              </a:rPr>
              <a:t>[INFOCOM’16]</a:t>
            </a:r>
          </a:p>
          <a:p>
            <a:pPr lvl="1"/>
            <a:endParaRPr lang="en-US" sz="2133" dirty="0">
              <a:solidFill>
                <a:srgbClr val="C00000"/>
              </a:solidFill>
            </a:endParaRPr>
          </a:p>
          <a:p>
            <a:r>
              <a:rPr lang="en-US" dirty="0"/>
              <a:t>Hybrid: use both throughput prediction &amp; buffer occupancy</a:t>
            </a:r>
          </a:p>
          <a:p>
            <a:pPr lvl="1"/>
            <a:r>
              <a:rPr lang="en-US" dirty="0"/>
              <a:t>PBA </a:t>
            </a:r>
            <a:r>
              <a:rPr lang="en-US" sz="5333" dirty="0">
                <a:solidFill>
                  <a:srgbClr val="C00000"/>
                </a:solidFill>
              </a:rPr>
              <a:t>[HotMobile’15]</a:t>
            </a:r>
            <a:r>
              <a:rPr lang="en-US" sz="5333" dirty="0"/>
              <a:t>, </a:t>
            </a:r>
            <a:r>
              <a:rPr lang="en-US" dirty="0"/>
              <a:t>MPC </a:t>
            </a:r>
            <a:r>
              <a:rPr lang="en-US" sz="5333" dirty="0">
                <a:solidFill>
                  <a:srgbClr val="C00000"/>
                </a:solidFill>
              </a:rPr>
              <a:t>[SIGCOMM’15]</a:t>
            </a:r>
          </a:p>
          <a:p>
            <a:pPr lvl="1"/>
            <a:endParaRPr lang="en-US" sz="2133" dirty="0"/>
          </a:p>
        </p:txBody>
      </p:sp>
      <p:sp>
        <p:nvSpPr>
          <p:cNvPr id="6" name="Rectangle 5"/>
          <p:cNvSpPr/>
          <p:nvPr/>
        </p:nvSpPr>
        <p:spPr>
          <a:xfrm>
            <a:off x="0" y="10631235"/>
            <a:ext cx="24384000" cy="2811717"/>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6933" kern="1200" dirty="0">
                <a:solidFill>
                  <a:prstClr val="white"/>
                </a:solidFill>
                <a:latin typeface="Calibri" panose="020F0502020204030204"/>
              </a:rPr>
              <a:t>Simplified inaccurate model leads to suboptimal performance</a:t>
            </a:r>
          </a:p>
        </p:txBody>
      </p:sp>
      <p:sp>
        <p:nvSpPr>
          <p:cNvPr id="4" name="Slide Number Placeholder 3"/>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40</a:t>
            </a:fld>
            <a:endParaRPr lang="en-US" kern="1200" dirty="0">
              <a:solidFill>
                <a:prstClr val="black">
                  <a:tint val="75000"/>
                </a:prstClr>
              </a:solidFill>
              <a:latin typeface="Calibri" panose="020F0502020204030204"/>
            </a:endParaRPr>
          </a:p>
        </p:txBody>
      </p:sp>
      <p:sp>
        <p:nvSpPr>
          <p:cNvPr id="5" name="Title 1"/>
          <p:cNvSpPr>
            <a:spLocks noGrp="1"/>
          </p:cNvSpPr>
          <p:nvPr>
            <p:ph type="title"/>
          </p:nvPr>
        </p:nvSpPr>
        <p:spPr>
          <a:xfrm>
            <a:off x="6290336" y="613278"/>
            <a:ext cx="12344400" cy="1714501"/>
          </a:xfrm>
        </p:spPr>
        <p:txBody>
          <a:bodyPr/>
          <a:lstStyle/>
          <a:p>
            <a:pPr algn="ctr"/>
            <a:r>
              <a:rPr lang="en-US" sz="7200" b="1" dirty="0"/>
              <a:t>Previous Fixed ABR Algorithms</a:t>
            </a:r>
          </a:p>
        </p:txBody>
      </p:sp>
    </p:spTree>
    <p:custDataLst>
      <p:tags r:id="rId1"/>
    </p:custDataLst>
    <p:extLst>
      <p:ext uri="{BB962C8B-B14F-4D97-AF65-F5344CB8AC3E}">
        <p14:creationId xmlns:p14="http://schemas.microsoft.com/office/powerpoint/2010/main" val="1551736840"/>
      </p:ext>
    </p:extLst>
  </p:cSld>
  <p:clrMapOvr>
    <a:masterClrMapping/>
  </p:clrMapOvr>
  <mc:AlternateContent xmlns:mc="http://schemas.openxmlformats.org/markup-compatibility/2006" xmlns:p14="http://schemas.microsoft.com/office/powerpoint/2010/main">
    <mc:Choice Requires="p14">
      <p:transition spd="slow" p14:dur="2000" advTm="44918"/>
    </mc:Choice>
    <mc:Fallback xmlns="">
      <p:transition spd="slow" advTm="44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197865" y="593184"/>
            <a:ext cx="14103512" cy="1714501"/>
          </a:xfrm>
        </p:spPr>
        <p:txBody>
          <a:bodyPr>
            <a:normAutofit/>
          </a:bodyPr>
          <a:lstStyle/>
          <a:p>
            <a:pPr algn="ctr"/>
            <a:r>
              <a:rPr lang="en-US" sz="7200" b="1" dirty="0"/>
              <a:t>Example: Model Predictive Control</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23" y="3243096"/>
            <a:ext cx="13844016" cy="10186416"/>
          </a:xfrm>
          <a:prstGeom prst="rect">
            <a:avLst/>
          </a:prstGeom>
        </p:spPr>
      </p:pic>
      <p:sp>
        <p:nvSpPr>
          <p:cNvPr id="30" name="TextBox 29"/>
          <p:cNvSpPr txBox="1"/>
          <p:nvPr/>
        </p:nvSpPr>
        <p:spPr>
          <a:xfrm>
            <a:off x="7381456" y="3214251"/>
            <a:ext cx="3726789" cy="748988"/>
          </a:xfrm>
          <a:prstGeom prst="rect">
            <a:avLst/>
          </a:prstGeom>
          <a:noFill/>
        </p:spPr>
        <p:txBody>
          <a:bodyPr wrap="square" rtlCol="0">
            <a:spAutoFit/>
          </a:bodyPr>
          <a:lstStyle/>
          <a:p>
            <a:pPr algn="l" defTabSz="2438430" hangingPunct="1"/>
            <a:r>
              <a:rPr lang="en-US" sz="4267" b="1" kern="1200">
                <a:solidFill>
                  <a:srgbClr val="ED411D"/>
                </a:solidFill>
                <a:latin typeface="Calibri" panose="020F0502020204030204"/>
              </a:rPr>
              <a:t>Throughput</a:t>
            </a:r>
            <a:endParaRPr lang="en-US" sz="4267" b="1" kern="1200" dirty="0">
              <a:solidFill>
                <a:srgbClr val="ED411D"/>
              </a:solidFill>
              <a:latin typeface="Calibri" panose="020F0502020204030204"/>
            </a:endParaRPr>
          </a:p>
        </p:txBody>
      </p:sp>
      <p:sp>
        <p:nvSpPr>
          <p:cNvPr id="31" name="Freeform 30"/>
          <p:cNvSpPr/>
          <p:nvPr/>
        </p:nvSpPr>
        <p:spPr>
          <a:xfrm>
            <a:off x="10857529" y="3727486"/>
            <a:ext cx="4742120" cy="3547493"/>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32" name="Freeform 31"/>
          <p:cNvSpPr/>
          <p:nvPr/>
        </p:nvSpPr>
        <p:spPr>
          <a:xfrm>
            <a:off x="10889171" y="4578620"/>
            <a:ext cx="4857984" cy="2462131"/>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34" name="Freeform 33"/>
          <p:cNvSpPr/>
          <p:nvPr/>
        </p:nvSpPr>
        <p:spPr>
          <a:xfrm>
            <a:off x="10859182" y="4331268"/>
            <a:ext cx="4914901" cy="3140845"/>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37" name="Freeform 36"/>
          <p:cNvSpPr/>
          <p:nvPr/>
        </p:nvSpPr>
        <p:spPr>
          <a:xfrm>
            <a:off x="10859185" y="4790164"/>
            <a:ext cx="5207000" cy="1905411"/>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39" name="Freeform 38"/>
          <p:cNvSpPr/>
          <p:nvPr/>
        </p:nvSpPr>
        <p:spPr>
          <a:xfrm>
            <a:off x="10859183" y="3779366"/>
            <a:ext cx="4889501" cy="3261381"/>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40" name="Freeform 39"/>
          <p:cNvSpPr/>
          <p:nvPr/>
        </p:nvSpPr>
        <p:spPr>
          <a:xfrm>
            <a:off x="10865050" y="4516444"/>
            <a:ext cx="4787901" cy="2681955"/>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41" name="Freeform 40"/>
          <p:cNvSpPr/>
          <p:nvPr/>
        </p:nvSpPr>
        <p:spPr>
          <a:xfrm>
            <a:off x="10888432" y="4163572"/>
            <a:ext cx="4965701" cy="3466168"/>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42" name="Freeform 41"/>
          <p:cNvSpPr/>
          <p:nvPr/>
        </p:nvSpPr>
        <p:spPr>
          <a:xfrm>
            <a:off x="10816973" y="5199184"/>
            <a:ext cx="4960683" cy="1881419"/>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43" name="Freeform 42"/>
          <p:cNvSpPr/>
          <p:nvPr/>
        </p:nvSpPr>
        <p:spPr>
          <a:xfrm>
            <a:off x="10804275" y="3767620"/>
            <a:ext cx="5048251" cy="2975517"/>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2701" kern="1200">
              <a:solidFill>
                <a:prstClr val="white"/>
              </a:solidFill>
              <a:latin typeface="Calibri" panose="020F0502020204030204"/>
            </a:endParaRPr>
          </a:p>
        </p:txBody>
      </p:sp>
      <p:sp>
        <p:nvSpPr>
          <p:cNvPr id="44" name="Rectangle 43"/>
          <p:cNvSpPr/>
          <p:nvPr/>
        </p:nvSpPr>
        <p:spPr>
          <a:xfrm>
            <a:off x="2049982" y="3876143"/>
            <a:ext cx="1035781" cy="4388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cxnSp>
        <p:nvCxnSpPr>
          <p:cNvPr id="46" name="Straight Connector 45"/>
          <p:cNvCxnSpPr/>
          <p:nvPr/>
        </p:nvCxnSpPr>
        <p:spPr>
          <a:xfrm>
            <a:off x="10748328" y="3514704"/>
            <a:ext cx="0" cy="832870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4206921" y="5491729"/>
            <a:ext cx="6570920" cy="1403496"/>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2438430" hangingPunct="1"/>
            <a:endParaRPr lang="en-US" sz="4267" kern="1200">
              <a:solidFill>
                <a:srgbClr val="A5A5A5"/>
              </a:solidFill>
              <a:latin typeface="Calibri" panose="020F0502020204030204"/>
            </a:endParaRPr>
          </a:p>
        </p:txBody>
      </p:sp>
      <p:sp>
        <p:nvSpPr>
          <p:cNvPr id="48" name="TextBox 47"/>
          <p:cNvSpPr txBox="1"/>
          <p:nvPr/>
        </p:nvSpPr>
        <p:spPr>
          <a:xfrm>
            <a:off x="5068410" y="6757451"/>
            <a:ext cx="4221181" cy="748988"/>
          </a:xfrm>
          <a:prstGeom prst="rect">
            <a:avLst/>
          </a:prstGeom>
          <a:noFill/>
        </p:spPr>
        <p:txBody>
          <a:bodyPr wrap="square" rtlCol="0">
            <a:spAutoFit/>
          </a:bodyPr>
          <a:lstStyle/>
          <a:p>
            <a:pPr algn="l" defTabSz="2438430" hangingPunct="1"/>
            <a:r>
              <a:rPr lang="en-US" sz="4267" b="1" kern="1200">
                <a:solidFill>
                  <a:srgbClr val="A5A5A5"/>
                </a:solidFill>
                <a:latin typeface="Calibri" panose="020F0502020204030204"/>
              </a:rPr>
              <a:t>Video bitrate</a:t>
            </a:r>
          </a:p>
        </p:txBody>
      </p:sp>
      <p:sp>
        <p:nvSpPr>
          <p:cNvPr id="49" name="Rounded Rectangle 48"/>
          <p:cNvSpPr/>
          <p:nvPr/>
        </p:nvSpPr>
        <p:spPr>
          <a:xfrm>
            <a:off x="10791169" y="3456633"/>
            <a:ext cx="5588355" cy="4248392"/>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2701" kern="1200">
              <a:solidFill>
                <a:prstClr val="white"/>
              </a:solidFill>
              <a:latin typeface="Calibri" panose="020F0502020204030204"/>
            </a:endParaRPr>
          </a:p>
        </p:txBody>
      </p:sp>
      <p:cxnSp>
        <p:nvCxnSpPr>
          <p:cNvPr id="50" name="Straight Connector 49"/>
          <p:cNvCxnSpPr/>
          <p:nvPr/>
        </p:nvCxnSpPr>
        <p:spPr>
          <a:xfrm>
            <a:off x="10748328" y="3514704"/>
            <a:ext cx="0" cy="832870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3332597" y="2558656"/>
            <a:ext cx="1152880" cy="748988"/>
          </a:xfrm>
          <a:prstGeom prst="rect">
            <a:avLst/>
          </a:prstGeom>
          <a:noFill/>
        </p:spPr>
        <p:txBody>
          <a:bodyPr wrap="none" rtlCol="0">
            <a:spAutoFit/>
          </a:bodyPr>
          <a:lstStyle/>
          <a:p>
            <a:pPr algn="l" defTabSz="2438430" hangingPunct="1"/>
            <a:r>
              <a:rPr lang="en-US" sz="4267" kern="1200">
                <a:solidFill>
                  <a:prstClr val="black"/>
                </a:solidFill>
                <a:latin typeface="Calibri" panose="020F0502020204030204"/>
              </a:rPr>
              <a:t>t + T</a:t>
            </a:r>
            <a:endParaRPr lang="en-US" sz="4267" kern="1200" dirty="0">
              <a:solidFill>
                <a:prstClr val="black"/>
              </a:solidFill>
              <a:latin typeface="Calibri" panose="020F0502020204030204"/>
            </a:endParaRPr>
          </a:p>
        </p:txBody>
      </p:sp>
      <p:sp>
        <p:nvSpPr>
          <p:cNvPr id="52" name="TextBox 51"/>
          <p:cNvSpPr txBox="1"/>
          <p:nvPr/>
        </p:nvSpPr>
        <p:spPr>
          <a:xfrm>
            <a:off x="16255605" y="3301796"/>
            <a:ext cx="7696272" cy="1569660"/>
          </a:xfrm>
          <a:prstGeom prst="rect">
            <a:avLst/>
          </a:prstGeom>
          <a:noFill/>
        </p:spPr>
        <p:txBody>
          <a:bodyPr wrap="square" rtlCol="0">
            <a:spAutoFit/>
          </a:bodyPr>
          <a:lstStyle/>
          <a:p>
            <a:pPr algn="l" defTabSz="2438430" hangingPunct="1"/>
            <a:r>
              <a:rPr lang="en-US" sz="4800" kern="1200" dirty="0">
                <a:solidFill>
                  <a:prstClr val="black"/>
                </a:solidFill>
                <a:latin typeface="Calibri" panose="020F0502020204030204"/>
              </a:rPr>
              <a:t>maximize      </a:t>
            </a:r>
            <a:r>
              <a:rPr lang="en-US" sz="4800" kern="1200" dirty="0" err="1">
                <a:solidFill>
                  <a:srgbClr val="C00000"/>
                </a:solidFill>
                <a:latin typeface="Calibri" panose="020F0502020204030204"/>
              </a:rPr>
              <a:t>QoE</a:t>
            </a:r>
            <a:r>
              <a:rPr lang="en-US" sz="4800" kern="1200" dirty="0">
                <a:solidFill>
                  <a:srgbClr val="C00000"/>
                </a:solidFill>
                <a:latin typeface="Calibri" panose="020F0502020204030204"/>
              </a:rPr>
              <a:t> (t, t + T)</a:t>
            </a:r>
          </a:p>
          <a:p>
            <a:pPr algn="l" defTabSz="2438430" hangingPunct="1"/>
            <a:r>
              <a:rPr lang="en-US" sz="4800" kern="1200" dirty="0">
                <a:solidFill>
                  <a:prstClr val="black"/>
                </a:solidFill>
                <a:latin typeface="Calibri" panose="020F0502020204030204"/>
              </a:rPr>
              <a:t>subject to    </a:t>
            </a:r>
            <a:r>
              <a:rPr lang="en-US" sz="4800" kern="1200" dirty="0">
                <a:solidFill>
                  <a:srgbClr val="3366FF"/>
                </a:solidFill>
                <a:latin typeface="Calibri" panose="020F0502020204030204"/>
              </a:rPr>
              <a:t>system dynamics</a:t>
            </a:r>
          </a:p>
        </p:txBody>
      </p:sp>
      <p:sp>
        <p:nvSpPr>
          <p:cNvPr id="53" name="TextBox 52"/>
          <p:cNvSpPr txBox="1"/>
          <p:nvPr/>
        </p:nvSpPr>
        <p:spPr>
          <a:xfrm>
            <a:off x="10422704" y="2558656"/>
            <a:ext cx="367408" cy="748988"/>
          </a:xfrm>
          <a:prstGeom prst="rect">
            <a:avLst/>
          </a:prstGeom>
          <a:noFill/>
        </p:spPr>
        <p:txBody>
          <a:bodyPr wrap="none" rtlCol="0">
            <a:spAutoFit/>
          </a:bodyPr>
          <a:lstStyle/>
          <a:p>
            <a:pPr algn="l" defTabSz="2438430" hangingPunct="1"/>
            <a:r>
              <a:rPr lang="en-US" sz="4267" kern="1200" dirty="0">
                <a:solidFill>
                  <a:prstClr val="black"/>
                </a:solidFill>
                <a:latin typeface="Calibri" panose="020F0502020204030204"/>
              </a:rPr>
              <a:t>t</a:t>
            </a:r>
          </a:p>
        </p:txBody>
      </p:sp>
      <p:cxnSp>
        <p:nvCxnSpPr>
          <p:cNvPr id="54" name="Straight Connector 53"/>
          <p:cNvCxnSpPr/>
          <p:nvPr/>
        </p:nvCxnSpPr>
        <p:spPr>
          <a:xfrm>
            <a:off x="10804276" y="5742867"/>
            <a:ext cx="3991117" cy="0"/>
          </a:xfrm>
          <a:prstGeom prst="line">
            <a:avLst/>
          </a:prstGeom>
          <a:ln w="63500">
            <a:solidFill>
              <a:srgbClr val="ED411D"/>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6590847" y="9224867"/>
            <a:ext cx="7793155" cy="1569660"/>
          </a:xfrm>
          <a:prstGeom prst="rect">
            <a:avLst/>
          </a:prstGeom>
          <a:noFill/>
        </p:spPr>
        <p:txBody>
          <a:bodyPr wrap="square" rtlCol="0">
            <a:spAutoFit/>
          </a:bodyPr>
          <a:lstStyle/>
          <a:p>
            <a:pPr algn="l" defTabSz="2438430" hangingPunct="1"/>
            <a:r>
              <a:rPr lang="en-US" sz="4800" b="1" kern="1200" dirty="0">
                <a:solidFill>
                  <a:prstClr val="black"/>
                </a:solidFill>
                <a:latin typeface="Calibri" panose="020F0502020204030204"/>
              </a:rPr>
              <a:t>Problem: </a:t>
            </a:r>
            <a:r>
              <a:rPr lang="en-US" sz="4800" kern="1200" dirty="0">
                <a:solidFill>
                  <a:prstClr val="black"/>
                </a:solidFill>
                <a:latin typeface="Calibri" panose="020F0502020204030204"/>
              </a:rPr>
              <a:t>Needs accurate throughput model</a:t>
            </a:r>
          </a:p>
        </p:txBody>
      </p:sp>
      <p:sp>
        <p:nvSpPr>
          <p:cNvPr id="56" name="TextBox 55"/>
          <p:cNvSpPr txBox="1"/>
          <p:nvPr/>
        </p:nvSpPr>
        <p:spPr>
          <a:xfrm>
            <a:off x="14795392" y="5804747"/>
            <a:ext cx="6523168" cy="1405641"/>
          </a:xfrm>
          <a:prstGeom prst="rect">
            <a:avLst/>
          </a:prstGeom>
          <a:noFill/>
        </p:spPr>
        <p:txBody>
          <a:bodyPr wrap="square" rtlCol="0">
            <a:spAutoFit/>
          </a:bodyPr>
          <a:lstStyle/>
          <a:p>
            <a:pPr defTabSz="2438430" hangingPunct="1"/>
            <a:r>
              <a:rPr lang="en-US" sz="4267" b="1" kern="1200" dirty="0">
                <a:solidFill>
                  <a:srgbClr val="ED411D"/>
                </a:solidFill>
                <a:latin typeface="Calibri" panose="020F0502020204030204"/>
              </a:rPr>
              <a:t>Conservative Throughput </a:t>
            </a:r>
          </a:p>
          <a:p>
            <a:pPr defTabSz="2438430" hangingPunct="1"/>
            <a:r>
              <a:rPr lang="en-US" sz="4267" b="1" kern="1200" dirty="0">
                <a:solidFill>
                  <a:srgbClr val="ED411D"/>
                </a:solidFill>
                <a:latin typeface="Calibri" panose="020F0502020204030204"/>
              </a:rPr>
              <a:t>Prediction</a:t>
            </a:r>
          </a:p>
        </p:txBody>
      </p:sp>
      <p:sp>
        <p:nvSpPr>
          <p:cNvPr id="3" name="Slide Number Placeholder 2"/>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41</a:t>
            </a:fld>
            <a:endParaRPr lang="en-US" kern="1200">
              <a:solidFill>
                <a:prstClr val="black">
                  <a:tint val="75000"/>
                </a:prstClr>
              </a:solidFill>
              <a:latin typeface="Calibri" panose="020F0502020204030204"/>
            </a:endParaRPr>
          </a:p>
        </p:txBody>
      </p:sp>
      <p:sp>
        <p:nvSpPr>
          <p:cNvPr id="28" name="TextBox 27"/>
          <p:cNvSpPr txBox="1"/>
          <p:nvPr/>
        </p:nvSpPr>
        <p:spPr>
          <a:xfrm rot="16200000">
            <a:off x="-23801" y="4586792"/>
            <a:ext cx="4057773" cy="2308324"/>
          </a:xfrm>
          <a:prstGeom prst="rect">
            <a:avLst/>
          </a:prstGeom>
          <a:noFill/>
        </p:spPr>
        <p:txBody>
          <a:bodyPr wrap="square" rtlCol="0">
            <a:spAutoFit/>
          </a:bodyPr>
          <a:lstStyle/>
          <a:p>
            <a:pPr defTabSz="2438430" hangingPunct="1"/>
            <a:r>
              <a:rPr lang="en-US" sz="4800" b="1" kern="1200" dirty="0">
                <a:solidFill>
                  <a:srgbClr val="ED411D"/>
                </a:solidFill>
                <a:latin typeface="Calibri" panose="020F0502020204030204"/>
              </a:rPr>
              <a:t>Throughput </a:t>
            </a:r>
          </a:p>
          <a:p>
            <a:pPr defTabSz="2438430" hangingPunct="1"/>
            <a:r>
              <a:rPr lang="en-US" sz="4800" b="1" kern="1200" dirty="0">
                <a:solidFill>
                  <a:srgbClr val="A5A5A5"/>
                </a:solidFill>
                <a:latin typeface="Calibri" panose="020F0502020204030204"/>
              </a:rPr>
              <a:t>Bitrate</a:t>
            </a:r>
          </a:p>
          <a:p>
            <a:pPr defTabSz="2438430" hangingPunct="1"/>
            <a:r>
              <a:rPr lang="en-US" sz="4800" kern="1200" dirty="0">
                <a:solidFill>
                  <a:prstClr val="black"/>
                </a:solidFill>
                <a:latin typeface="Calibri" panose="020F0502020204030204"/>
              </a:rPr>
              <a:t> (Mbps)</a:t>
            </a:r>
          </a:p>
        </p:txBody>
      </p:sp>
      <p:sp>
        <p:nvSpPr>
          <p:cNvPr id="29" name="Rectangle 28"/>
          <p:cNvSpPr/>
          <p:nvPr/>
        </p:nvSpPr>
        <p:spPr>
          <a:xfrm>
            <a:off x="2314324" y="8336304"/>
            <a:ext cx="921869" cy="358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33" name="TextBox 32"/>
          <p:cNvSpPr txBox="1"/>
          <p:nvPr/>
        </p:nvSpPr>
        <p:spPr>
          <a:xfrm rot="16200000">
            <a:off x="236015" y="9013895"/>
            <a:ext cx="4057773" cy="1569660"/>
          </a:xfrm>
          <a:prstGeom prst="rect">
            <a:avLst/>
          </a:prstGeom>
          <a:noFill/>
        </p:spPr>
        <p:txBody>
          <a:bodyPr wrap="square" rtlCol="0">
            <a:spAutoFit/>
          </a:bodyPr>
          <a:lstStyle/>
          <a:p>
            <a:pPr defTabSz="2438430" hangingPunct="1"/>
            <a:r>
              <a:rPr lang="en-US" sz="4800" b="1" kern="1200" dirty="0">
                <a:solidFill>
                  <a:srgbClr val="00ACEA"/>
                </a:solidFill>
                <a:latin typeface="Calibri" panose="020F0502020204030204"/>
              </a:rPr>
              <a:t>Buffer size</a:t>
            </a:r>
          </a:p>
          <a:p>
            <a:pPr defTabSz="2438430" hangingPunct="1"/>
            <a:r>
              <a:rPr lang="en-US" sz="4800" kern="1200" dirty="0">
                <a:solidFill>
                  <a:prstClr val="black"/>
                </a:solidFill>
                <a:latin typeface="Calibri" panose="020F0502020204030204"/>
              </a:rPr>
              <a:t> (sec)</a:t>
            </a:r>
          </a:p>
        </p:txBody>
      </p:sp>
      <p:sp>
        <p:nvSpPr>
          <p:cNvPr id="2" name="Rectangle 1"/>
          <p:cNvSpPr/>
          <p:nvPr/>
        </p:nvSpPr>
        <p:spPr>
          <a:xfrm>
            <a:off x="0" y="0"/>
            <a:ext cx="24384000" cy="13716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9600" kern="1200" dirty="0">
                <a:solidFill>
                  <a:srgbClr val="C41E1F"/>
                </a:solidFill>
                <a:latin typeface="Calibri" panose="020F0502020204030204"/>
              </a:rPr>
              <a:t>Solution: learn from video streaming sessions </a:t>
            </a:r>
          </a:p>
          <a:p>
            <a:pPr defTabSz="2438430" hangingPunct="1"/>
            <a:r>
              <a:rPr lang="en-US" sz="9600" kern="1200" dirty="0">
                <a:solidFill>
                  <a:srgbClr val="C41E1F"/>
                </a:solidFill>
                <a:latin typeface="Calibri" panose="020F0502020204030204"/>
              </a:rPr>
              <a:t>in actual network conditions</a:t>
            </a:r>
          </a:p>
        </p:txBody>
      </p:sp>
    </p:spTree>
    <p:custDataLst>
      <p:tags r:id="rId1"/>
    </p:custDataLst>
    <p:extLst>
      <p:ext uri="{BB962C8B-B14F-4D97-AF65-F5344CB8AC3E}">
        <p14:creationId xmlns:p14="http://schemas.microsoft.com/office/powerpoint/2010/main" val="678765695"/>
      </p:ext>
    </p:extLst>
  </p:cSld>
  <p:clrMapOvr>
    <a:masterClrMapping/>
  </p:clrMapOvr>
  <mc:AlternateContent xmlns:mc="http://schemas.openxmlformats.org/markup-compatibility/2006" xmlns:p14="http://schemas.microsoft.com/office/powerpoint/2010/main">
    <mc:Choice Requires="p14">
      <p:transition spd="slow" p14:dur="2000" advTm="61695"/>
    </mc:Choice>
    <mc:Fallback xmlns="">
      <p:transition spd="slow" advTm="61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38889E-6 3.45679E-6 L 0.12917 3.45679E-6 " pathEditMode="relative" rAng="0" ptsTypes="AA">
                                      <p:cBhvr>
                                        <p:cTn id="6" dur="1000" fill="hold"/>
                                        <p:tgtEl>
                                          <p:spTgt spid="50"/>
                                        </p:tgtEl>
                                        <p:attrNameLst>
                                          <p:attrName>ppt_x</p:attrName>
                                          <p:attrName>ppt_y</p:attrName>
                                        </p:attrNameLst>
                                      </p:cBhvr>
                                      <p:rCtr x="6458"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61111E-6 2.83951E-6 L 3.61111E-6 0.06419 " pathEditMode="relative" rAng="0" ptsTypes="AA">
                                      <p:cBhvr>
                                        <p:cTn id="32" dur="1000" fill="hold"/>
                                        <p:tgtEl>
                                          <p:spTgt spid="54"/>
                                        </p:tgtEl>
                                        <p:attrNameLst>
                                          <p:attrName>ppt_x</p:attrName>
                                          <p:attrName>ppt_y</p:attrName>
                                        </p:attrNameLst>
                                      </p:cBhvr>
                                      <p:rCtr x="0" y="3210"/>
                                    </p:animMotion>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p:bldP spid="52" grpId="0"/>
      <p:bldP spid="55" grpId="0"/>
      <p:bldP spid="56" grpId="0"/>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884389" y="837555"/>
            <a:ext cx="12344400" cy="1714501"/>
          </a:xfrm>
        </p:spPr>
        <p:txBody>
          <a:bodyPr/>
          <a:lstStyle/>
          <a:p>
            <a:pPr algn="ctr"/>
            <a:r>
              <a:rPr lang="en-US" sz="7200" b="1" dirty="0"/>
              <a:t>Reinforcement Learning</a:t>
            </a:r>
          </a:p>
        </p:txBody>
      </p:sp>
      <p:sp>
        <p:nvSpPr>
          <p:cNvPr id="38" name="TextBox 37"/>
          <p:cNvSpPr txBox="1"/>
          <p:nvPr/>
        </p:nvSpPr>
        <p:spPr>
          <a:xfrm>
            <a:off x="5177060" y="11608516"/>
            <a:ext cx="10984033" cy="913007"/>
          </a:xfrm>
          <a:prstGeom prst="rect">
            <a:avLst/>
          </a:prstGeom>
          <a:noFill/>
        </p:spPr>
        <p:txBody>
          <a:bodyPr wrap="none" rtlCol="0">
            <a:spAutoFit/>
          </a:bodyPr>
          <a:lstStyle/>
          <a:p>
            <a:pPr algn="l" defTabSz="2438430" hangingPunct="1"/>
            <a:r>
              <a:rPr lang="en-US" sz="5333" kern="1200" dirty="0">
                <a:solidFill>
                  <a:prstClr val="black"/>
                </a:solidFill>
                <a:latin typeface="Calibri" panose="020F0502020204030204"/>
              </a:rPr>
              <a:t>Goal: maximize the cumulative reward </a:t>
            </a:r>
            <a:endParaRPr lang="en-US" sz="5333" i="1" kern="1200" dirty="0">
              <a:solidFill>
                <a:prstClr val="black"/>
              </a:solidFill>
              <a:latin typeface="Calibri" panose="020F0502020204030204"/>
            </a:endParaRPr>
          </a:p>
        </p:txBody>
      </p:sp>
      <p:cxnSp>
        <p:nvCxnSpPr>
          <p:cNvPr id="25" name="Straight Arrow Connector 24"/>
          <p:cNvCxnSpPr/>
          <p:nvPr/>
        </p:nvCxnSpPr>
        <p:spPr>
          <a:xfrm flipV="1">
            <a:off x="8628783" y="7276459"/>
            <a:ext cx="5300744" cy="6272"/>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7256585" y="8693240"/>
            <a:ext cx="9009891" cy="1859285"/>
            <a:chOff x="2721219" y="3280904"/>
            <a:chExt cx="3378709" cy="822983"/>
          </a:xfrm>
        </p:grpSpPr>
        <p:cxnSp>
          <p:nvCxnSpPr>
            <p:cNvPr id="29" name="Straight Arrow Connector 28"/>
            <p:cNvCxnSpPr/>
            <p:nvPr/>
          </p:nvCxnSpPr>
          <p:spPr>
            <a:xfrm flipH="1" flipV="1">
              <a:off x="6097765" y="3280904"/>
              <a:ext cx="2162" cy="820877"/>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721219" y="3280904"/>
              <a:ext cx="0" cy="820877"/>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21220" y="4101981"/>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5884389" y="5506203"/>
            <a:ext cx="2744400" cy="3199579"/>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r>
              <a:rPr lang="en-US" sz="5333" kern="1200" dirty="0">
                <a:solidFill>
                  <a:prstClr val="black"/>
                </a:solidFill>
                <a:latin typeface="Calibri" panose="020F0502020204030204"/>
              </a:rPr>
              <a:t>Agent</a:t>
            </a:r>
          </a:p>
        </p:txBody>
      </p:sp>
      <p:sp>
        <p:nvSpPr>
          <p:cNvPr id="35" name="Rectangle 34"/>
          <p:cNvSpPr/>
          <p:nvPr/>
        </p:nvSpPr>
        <p:spPr>
          <a:xfrm>
            <a:off x="13929525" y="5493660"/>
            <a:ext cx="4501579" cy="3212120"/>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r>
              <a:rPr lang="en-US" sz="5333" kern="1200" dirty="0">
                <a:solidFill>
                  <a:prstClr val="black"/>
                </a:solidFill>
                <a:latin typeface="Calibri" panose="020F0502020204030204"/>
              </a:rPr>
              <a:t>Environment</a:t>
            </a:r>
          </a:p>
        </p:txBody>
      </p:sp>
      <p:grpSp>
        <p:nvGrpSpPr>
          <p:cNvPr id="6" name="Group 5"/>
          <p:cNvGrpSpPr/>
          <p:nvPr/>
        </p:nvGrpSpPr>
        <p:grpSpPr>
          <a:xfrm>
            <a:off x="7250824" y="3922630"/>
            <a:ext cx="9015648" cy="1586725"/>
            <a:chOff x="2719059" y="1431657"/>
            <a:chExt cx="3380868" cy="655291"/>
          </a:xfrm>
        </p:grpSpPr>
        <p:cxnSp>
          <p:nvCxnSpPr>
            <p:cNvPr id="28" name="Straight Arrow Connector 27"/>
            <p:cNvCxnSpPr/>
            <p:nvPr/>
          </p:nvCxnSpPr>
          <p:spPr>
            <a:xfrm flipH="1">
              <a:off x="2720466" y="1432832"/>
              <a:ext cx="754" cy="654116"/>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19059" y="1431657"/>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6097765" y="1431657"/>
              <a:ext cx="2162" cy="649203"/>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9028973" y="9366284"/>
            <a:ext cx="4822003" cy="974819"/>
            <a:chOff x="3385864" y="3533294"/>
            <a:chExt cx="1808251" cy="365557"/>
          </a:xfrm>
        </p:grpSpPr>
        <p:sp>
          <p:nvSpPr>
            <p:cNvPr id="32" name="TextBox 31"/>
            <p:cNvSpPr txBox="1"/>
            <p:nvPr/>
          </p:nvSpPr>
          <p:spPr>
            <a:xfrm>
              <a:off x="3385864" y="3533294"/>
              <a:ext cx="1559538" cy="342378"/>
            </a:xfrm>
            <a:prstGeom prst="rect">
              <a:avLst/>
            </a:prstGeom>
            <a:noFill/>
          </p:spPr>
          <p:txBody>
            <a:bodyPr wrap="none" rtlCol="0">
              <a:spAutoFit/>
            </a:bodyPr>
            <a:lstStyle/>
            <a:p>
              <a:pPr algn="l" defTabSz="2438430" hangingPunct="1"/>
              <a:r>
                <a:rPr lang="en-US" sz="5333" kern="1200" dirty="0">
                  <a:solidFill>
                    <a:prstClr val="black"/>
                  </a:solidFill>
                  <a:latin typeface="Calibri" panose="020F0502020204030204"/>
                </a:rPr>
                <a:t>Observe state </a:t>
              </a:r>
              <a:endParaRPr lang="en-US" sz="5333" i="1" kern="1200" dirty="0">
                <a:solidFill>
                  <a:prstClr val="black"/>
                </a:solidFill>
                <a:latin typeface="Cambria Math" charset="0"/>
                <a:ea typeface="Cambria Math" charset="0"/>
                <a:cs typeface="Cambria Math"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7181" y="3640897"/>
              <a:ext cx="246934" cy="257954"/>
            </a:xfrm>
            <a:prstGeom prst="rect">
              <a:avLst/>
            </a:prstGeom>
          </p:spPr>
        </p:pic>
      </p:grpSp>
      <p:grpSp>
        <p:nvGrpSpPr>
          <p:cNvPr id="8" name="Group 7"/>
          <p:cNvGrpSpPr/>
          <p:nvPr/>
        </p:nvGrpSpPr>
        <p:grpSpPr>
          <a:xfrm>
            <a:off x="9028972" y="6058102"/>
            <a:ext cx="4207176" cy="984957"/>
            <a:chOff x="3385864" y="2292728"/>
            <a:chExt cx="1577691" cy="369359"/>
          </a:xfrm>
        </p:grpSpPr>
        <p:sp>
          <p:nvSpPr>
            <p:cNvPr id="27" name="TextBox 26"/>
            <p:cNvSpPr txBox="1"/>
            <p:nvPr/>
          </p:nvSpPr>
          <p:spPr>
            <a:xfrm>
              <a:off x="3385864" y="2292728"/>
              <a:ext cx="1235988" cy="342378"/>
            </a:xfrm>
            <a:prstGeom prst="rect">
              <a:avLst/>
            </a:prstGeom>
            <a:noFill/>
          </p:spPr>
          <p:txBody>
            <a:bodyPr wrap="none" rtlCol="0">
              <a:spAutoFit/>
            </a:bodyPr>
            <a:lstStyle/>
            <a:p>
              <a:pPr algn="l" defTabSz="2438430" hangingPunct="1"/>
              <a:r>
                <a:rPr lang="en-US" sz="5333" kern="1200" dirty="0">
                  <a:solidFill>
                    <a:prstClr val="black"/>
                  </a:solidFill>
                  <a:latin typeface="Calibri" panose="020F0502020204030204"/>
                </a:rPr>
                <a:t>Take action</a:t>
              </a:r>
              <a:endParaRPr lang="en-US" sz="5333" i="1" kern="1200" dirty="0">
                <a:solidFill>
                  <a:prstClr val="black"/>
                </a:solidFill>
                <a:latin typeface="Cambria Math" charset="0"/>
                <a:ea typeface="Cambria Math" charset="0"/>
                <a:cs typeface="Cambria Math" charset="0"/>
              </a:endParaRPr>
            </a:p>
          </p:txBody>
        </p:sp>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0626" y="2401716"/>
              <a:ext cx="282929" cy="260371"/>
            </a:xfrm>
            <a:prstGeom prst="rect">
              <a:avLst/>
            </a:prstGeom>
          </p:spPr>
        </p:pic>
      </p:grpSp>
      <p:grpSp>
        <p:nvGrpSpPr>
          <p:cNvPr id="7" name="Group 6"/>
          <p:cNvGrpSpPr/>
          <p:nvPr/>
        </p:nvGrpSpPr>
        <p:grpSpPr>
          <a:xfrm>
            <a:off x="10098121" y="2830024"/>
            <a:ext cx="3094363" cy="922715"/>
            <a:chOff x="3803169" y="1014144"/>
            <a:chExt cx="1160386" cy="346018"/>
          </a:xfrm>
        </p:grpSpPr>
        <p:sp>
          <p:nvSpPr>
            <p:cNvPr id="33" name="TextBox 32"/>
            <p:cNvSpPr txBox="1"/>
            <p:nvPr/>
          </p:nvSpPr>
          <p:spPr>
            <a:xfrm>
              <a:off x="3803169" y="1014144"/>
              <a:ext cx="854200" cy="342378"/>
            </a:xfrm>
            <a:prstGeom prst="rect">
              <a:avLst/>
            </a:prstGeom>
            <a:noFill/>
          </p:spPr>
          <p:txBody>
            <a:bodyPr wrap="none" rtlCol="0">
              <a:spAutoFit/>
            </a:bodyPr>
            <a:lstStyle/>
            <a:p>
              <a:pPr algn="l" defTabSz="2438430" hangingPunct="1"/>
              <a:r>
                <a:rPr lang="en-US" sz="5333" kern="1200" dirty="0">
                  <a:solidFill>
                    <a:prstClr val="black"/>
                  </a:solidFill>
                  <a:latin typeface="Calibri" panose="020F0502020204030204"/>
                </a:rPr>
                <a:t>Reward</a:t>
              </a:r>
              <a:endParaRPr lang="en-US" sz="5333" i="1" kern="1200" dirty="0">
                <a:solidFill>
                  <a:prstClr val="black"/>
                </a:solidFill>
                <a:latin typeface="Cambria Math" charset="0"/>
                <a:ea typeface="Cambria Math" charset="0"/>
                <a:cs typeface="Cambria Math" charset="0"/>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6457" y="1126955"/>
              <a:ext cx="227098" cy="233207"/>
            </a:xfrm>
            <a:prstGeom prst="rect">
              <a:avLst/>
            </a:prstGeom>
          </p:spPr>
        </p:pic>
      </p:grpSp>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80315" y="11601729"/>
            <a:ext cx="1704320" cy="1506936"/>
          </a:xfrm>
          <a:prstGeom prst="rect">
            <a:avLst/>
          </a:prstGeom>
        </p:spPr>
      </p:pic>
      <p:sp>
        <p:nvSpPr>
          <p:cNvPr id="3" name="Slide Number Placeholder 2"/>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42</a:t>
            </a:fld>
            <a:endParaRPr lang="en-US" kern="1200">
              <a:solidFill>
                <a:prstClr val="black">
                  <a:tint val="75000"/>
                </a:prstClr>
              </a:solidFill>
              <a:latin typeface="Calibri" panose="020F0502020204030204"/>
            </a:endParaRPr>
          </a:p>
        </p:txBody>
      </p:sp>
    </p:spTree>
    <p:custDataLst>
      <p:tags r:id="rId1"/>
    </p:custDataLst>
    <p:extLst>
      <p:ext uri="{BB962C8B-B14F-4D97-AF65-F5344CB8AC3E}">
        <p14:creationId xmlns:p14="http://schemas.microsoft.com/office/powerpoint/2010/main" val="1096219443"/>
      </p:ext>
    </p:extLst>
  </p:cSld>
  <p:clrMapOvr>
    <a:masterClrMapping/>
  </p:clrMapOvr>
  <mc:AlternateContent xmlns:mc="http://schemas.openxmlformats.org/markup-compatibility/2006" xmlns:p14="http://schemas.microsoft.com/office/powerpoint/2010/main">
    <mc:Choice Requires="p14">
      <p:transition spd="slow" p14:dur="2000" advTm="42130"/>
    </mc:Choice>
    <mc:Fallback xmlns="">
      <p:transition spd="slow" advTm="42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4" grpId="0" animBg="1"/>
      <p:bldP spid="3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98813" y="1759361"/>
            <a:ext cx="16767280" cy="113184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0" name="Rectangle 19"/>
          <p:cNvSpPr/>
          <p:nvPr/>
        </p:nvSpPr>
        <p:spPr>
          <a:xfrm>
            <a:off x="452411" y="2068989"/>
            <a:ext cx="6848101" cy="1053521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25" name="TextBox 24"/>
          <p:cNvSpPr txBox="1"/>
          <p:nvPr/>
        </p:nvSpPr>
        <p:spPr>
          <a:xfrm>
            <a:off x="13512013" y="8592661"/>
            <a:ext cx="2497371" cy="995209"/>
          </a:xfrm>
          <a:prstGeom prst="rect">
            <a:avLst/>
          </a:prstGeom>
          <a:noFill/>
        </p:spPr>
        <p:txBody>
          <a:bodyPr wrap="square" rtlCol="0">
            <a:spAutoFit/>
          </a:bodyPr>
          <a:lstStyle/>
          <a:p>
            <a:pPr algn="l" defTabSz="2438430" hangingPunct="1"/>
            <a:r>
              <a:rPr lang="en-US" sz="5867" kern="1200" dirty="0">
                <a:solidFill>
                  <a:prstClr val="black"/>
                </a:solidFill>
                <a:latin typeface="Calibri" panose="020F0502020204030204"/>
              </a:rPr>
              <a:t>Action </a:t>
            </a: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2803" y="8910497"/>
            <a:ext cx="787643" cy="623315"/>
          </a:xfrm>
          <a:prstGeom prst="rect">
            <a:avLst/>
          </a:prstGeom>
        </p:spPr>
      </p:pic>
      <p:cxnSp>
        <p:nvCxnSpPr>
          <p:cNvPr id="27" name="Straight Arrow Connector 26"/>
          <p:cNvCxnSpPr/>
          <p:nvPr/>
        </p:nvCxnSpPr>
        <p:spPr>
          <a:xfrm flipV="1">
            <a:off x="21122699" y="3998177"/>
            <a:ext cx="0" cy="163496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6721776" y="9241993"/>
            <a:ext cx="1039195" cy="76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2445" y="2391708"/>
            <a:ext cx="674267" cy="605699"/>
          </a:xfrm>
          <a:prstGeom prst="rect">
            <a:avLst/>
          </a:prstGeom>
        </p:spPr>
      </p:pic>
      <p:sp>
        <p:nvSpPr>
          <p:cNvPr id="30" name="Title 1"/>
          <p:cNvSpPr txBox="1">
            <a:spLocks/>
          </p:cNvSpPr>
          <p:nvPr/>
        </p:nvSpPr>
        <p:spPr>
          <a:xfrm>
            <a:off x="2468612" y="164992"/>
            <a:ext cx="11830051" cy="1491259"/>
          </a:xfrm>
          <a:prstGeom prst="rect">
            <a:avLst/>
          </a:prstGeom>
        </p:spPr>
        <p:txBody>
          <a:bodyPr vert="horz" lIns="102872" tIns="51437" rIns="102872" bIns="5143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438430"/>
            <a:r>
              <a:rPr lang="en-US" sz="7200" b="1" dirty="0" err="1">
                <a:solidFill>
                  <a:prstClr val="black"/>
                </a:solidFill>
                <a:latin typeface="Calibri Light" panose="020F0302020204030204"/>
              </a:rPr>
              <a:t>Pensieve</a:t>
            </a:r>
            <a:r>
              <a:rPr lang="en-US" sz="7200" b="1" dirty="0">
                <a:solidFill>
                  <a:prstClr val="black"/>
                </a:solidFill>
                <a:latin typeface="Calibri Light" panose="020F0302020204030204"/>
              </a:rPr>
              <a:t> Design</a:t>
            </a:r>
          </a:p>
        </p:txBody>
      </p:sp>
      <p:sp>
        <p:nvSpPr>
          <p:cNvPr id="31" name="TextBox 30"/>
          <p:cNvSpPr txBox="1"/>
          <p:nvPr/>
        </p:nvSpPr>
        <p:spPr>
          <a:xfrm>
            <a:off x="443868" y="2068989"/>
            <a:ext cx="2098157" cy="995209"/>
          </a:xfrm>
          <a:prstGeom prst="rect">
            <a:avLst/>
          </a:prstGeom>
          <a:noFill/>
        </p:spPr>
        <p:txBody>
          <a:bodyPr wrap="square" rtlCol="0">
            <a:spAutoFit/>
          </a:bodyPr>
          <a:lstStyle/>
          <a:p>
            <a:pPr algn="l" defTabSz="2438430" hangingPunct="1"/>
            <a:r>
              <a:rPr lang="en-US" sz="5867" kern="1200" dirty="0">
                <a:solidFill>
                  <a:prstClr val="black"/>
                </a:solidFill>
                <a:latin typeface="Calibri" panose="020F0502020204030204"/>
              </a:rPr>
              <a:t>State</a:t>
            </a:r>
          </a:p>
        </p:txBody>
      </p: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2" y="1759361"/>
            <a:ext cx="16767277" cy="11318467"/>
          </a:xfrm>
          <a:prstGeom prst="rect">
            <a:avLst/>
          </a:prstGeom>
          <a:ln>
            <a:no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896" y="1968240"/>
            <a:ext cx="7213600" cy="10735733"/>
          </a:xfrm>
          <a:prstGeom prst="rect">
            <a:avLst/>
          </a:prstGeom>
        </p:spPr>
      </p:pic>
      <p:grpSp>
        <p:nvGrpSpPr>
          <p:cNvPr id="38" name="Group 37"/>
          <p:cNvGrpSpPr/>
          <p:nvPr/>
        </p:nvGrpSpPr>
        <p:grpSpPr>
          <a:xfrm>
            <a:off x="17797704" y="5675969"/>
            <a:ext cx="6408005" cy="4922504"/>
            <a:chOff x="6136341" y="1953553"/>
            <a:chExt cx="2672786" cy="2053186"/>
          </a:xfrm>
        </p:grpSpPr>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6345" y="1953554"/>
              <a:ext cx="2672782" cy="1761766"/>
            </a:xfrm>
            <a:prstGeom prst="rect">
              <a:avLst/>
            </a:prstGeom>
          </p:spPr>
        </p:pic>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75659" y="2682829"/>
              <a:ext cx="680599" cy="479141"/>
            </a:xfrm>
            <a:prstGeom prst="rect">
              <a:avLst/>
            </a:prstGeom>
          </p:spPr>
        </p:pic>
        <p:sp>
          <p:nvSpPr>
            <p:cNvPr id="41" name="Rectangle 40"/>
            <p:cNvSpPr/>
            <p:nvPr/>
          </p:nvSpPr>
          <p:spPr>
            <a:xfrm>
              <a:off x="6136345" y="1953553"/>
              <a:ext cx="2672782" cy="199373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42" name="Rectangle 41"/>
            <p:cNvSpPr/>
            <p:nvPr/>
          </p:nvSpPr>
          <p:spPr>
            <a:xfrm>
              <a:off x="6136341" y="3720065"/>
              <a:ext cx="1857728"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43" name="Rectangle 42"/>
            <p:cNvSpPr/>
            <p:nvPr/>
          </p:nvSpPr>
          <p:spPr>
            <a:xfrm>
              <a:off x="6136341" y="3720065"/>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44" name="Rectangle 43"/>
            <p:cNvSpPr/>
            <p:nvPr/>
          </p:nvSpPr>
          <p:spPr>
            <a:xfrm>
              <a:off x="6136343" y="3717097"/>
              <a:ext cx="2672784"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45" name="Oval 44"/>
            <p:cNvSpPr/>
            <p:nvPr/>
          </p:nvSpPr>
          <p:spPr>
            <a:xfrm>
              <a:off x="7058687" y="3677713"/>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46" name="Oval 45"/>
            <p:cNvSpPr/>
            <p:nvPr/>
          </p:nvSpPr>
          <p:spPr>
            <a:xfrm>
              <a:off x="7154789" y="3778176"/>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grpSp>
      <p:grpSp>
        <p:nvGrpSpPr>
          <p:cNvPr id="21" name="Group 20"/>
          <p:cNvGrpSpPr/>
          <p:nvPr/>
        </p:nvGrpSpPr>
        <p:grpSpPr>
          <a:xfrm>
            <a:off x="3146844" y="10455944"/>
            <a:ext cx="18064803" cy="2910576"/>
            <a:chOff x="1180066" y="3920979"/>
            <a:chExt cx="6774301" cy="1091466"/>
          </a:xfrm>
        </p:grpSpPr>
        <p:cxnSp>
          <p:nvCxnSpPr>
            <p:cNvPr id="22" name="Straight Arrow Connector 21"/>
            <p:cNvCxnSpPr/>
            <p:nvPr/>
          </p:nvCxnSpPr>
          <p:spPr>
            <a:xfrm>
              <a:off x="1180066" y="5005700"/>
              <a:ext cx="6774301"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7954367" y="3920979"/>
              <a:ext cx="0" cy="109146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189980" y="4733319"/>
              <a:ext cx="0" cy="27432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17790035" y="5656923"/>
            <a:ext cx="6415675" cy="515331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5867" kern="1200" dirty="0">
                <a:solidFill>
                  <a:prstClr val="black"/>
                </a:solidFill>
                <a:latin typeface="Calibri" panose="020F0502020204030204"/>
              </a:rPr>
              <a:t>Environment</a:t>
            </a:r>
          </a:p>
        </p:txBody>
      </p:sp>
      <p:cxnSp>
        <p:nvCxnSpPr>
          <p:cNvPr id="85" name="Straight Arrow Connector 84"/>
          <p:cNvCxnSpPr/>
          <p:nvPr/>
        </p:nvCxnSpPr>
        <p:spPr>
          <a:xfrm>
            <a:off x="15480163" y="9241992"/>
            <a:ext cx="2256411" cy="475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12894600" y="925992"/>
            <a:ext cx="10223779" cy="3056827"/>
            <a:chOff x="4786168" y="940391"/>
            <a:chExt cx="3814576" cy="1003754"/>
          </a:xfrm>
        </p:grpSpPr>
        <p:grpSp>
          <p:nvGrpSpPr>
            <p:cNvPr id="61" name="Group 60"/>
            <p:cNvGrpSpPr/>
            <p:nvPr/>
          </p:nvGrpSpPr>
          <p:grpSpPr>
            <a:xfrm>
              <a:off x="4786168" y="940391"/>
              <a:ext cx="3814576" cy="1003754"/>
              <a:chOff x="4823961" y="675236"/>
              <a:chExt cx="3814576" cy="1003754"/>
            </a:xfrm>
          </p:grpSpPr>
          <p:grpSp>
            <p:nvGrpSpPr>
              <p:cNvPr id="63" name="Group 62"/>
              <p:cNvGrpSpPr/>
              <p:nvPr/>
            </p:nvGrpSpPr>
            <p:grpSpPr>
              <a:xfrm>
                <a:off x="4823961" y="675236"/>
                <a:ext cx="3814576" cy="1003754"/>
                <a:chOff x="4823961" y="675236"/>
                <a:chExt cx="3814576" cy="1003754"/>
              </a:xfrm>
            </p:grpSpPr>
            <p:sp>
              <p:nvSpPr>
                <p:cNvPr id="65" name="Rectangle 64"/>
                <p:cNvSpPr/>
                <p:nvPr/>
              </p:nvSpPr>
              <p:spPr>
                <a:xfrm>
                  <a:off x="4894376" y="675236"/>
                  <a:ext cx="3676863" cy="100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defTabSz="2438430" hangingPunct="1"/>
                  <a:endParaRPr lang="en-US" sz="4800" kern="120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66" name="TextBox 65"/>
                    <p:cNvSpPr txBox="1"/>
                    <p:nvPr/>
                  </p:nvSpPr>
                  <p:spPr>
                    <a:xfrm>
                      <a:off x="4823961" y="1020272"/>
                      <a:ext cx="3814576" cy="272870"/>
                    </a:xfrm>
                    <a:prstGeom prst="rect">
                      <a:avLst/>
                    </a:prstGeom>
                    <a:noFill/>
                    <a:ln w="19050" cmpd="sng">
                      <a:noFill/>
                    </a:ln>
                  </p:spPr>
                  <p:txBody>
                    <a:bodyPr wrap="square" rtlCol="0">
                      <a:spAutoFit/>
                    </a:bodyPr>
                    <a:lstStyle/>
                    <a:p>
                      <a:pPr defTabSz="2438430" hangingPunct="1"/>
                      <a14:m>
                        <m:oMathPara xmlns:m="http://schemas.openxmlformats.org/officeDocument/2006/math">
                          <m:oMathParaPr>
                            <m:jc m:val="center"/>
                          </m:oMathParaPr>
                          <m:oMath xmlns:m="http://schemas.openxmlformats.org/officeDocument/2006/math">
                            <m:r>
                              <a:rPr lang="en-US" sz="4800" i="1" kern="1200">
                                <a:solidFill>
                                  <a:prstClr val="black"/>
                                </a:solidFill>
                                <a:latin typeface="Cambria Math" charset="0"/>
                              </a:rPr>
                              <m:t>+ </m:t>
                            </m:r>
                            <m:r>
                              <a:rPr lang="en-US" sz="4800" i="1" kern="1200">
                                <a:solidFill>
                                  <a:prstClr val="black"/>
                                </a:solidFill>
                                <a:latin typeface="Cambria Math" charset="0"/>
                              </a:rPr>
                              <m:t>𝑞</m:t>
                            </m:r>
                            <m:d>
                              <m:dPr>
                                <m:ctrlPr>
                                  <a:rPr lang="en-US" sz="4800" i="1" kern="1200">
                                    <a:solidFill>
                                      <a:prstClr val="black"/>
                                    </a:solidFill>
                                    <a:latin typeface="Cambria Math" panose="02040503050406030204" pitchFamily="18" charset="0"/>
                                  </a:rPr>
                                </m:ctrlPr>
                              </m:dPr>
                              <m:e>
                                <m:sSub>
                                  <m:sSubPr>
                                    <m:ctrlPr>
                                      <a:rPr lang="en-US" sz="4800" i="1" kern="1200">
                                        <a:solidFill>
                                          <a:prstClr val="black"/>
                                        </a:solidFill>
                                        <a:latin typeface="Cambria Math" panose="02040503050406030204" pitchFamily="18" charset="0"/>
                                      </a:rPr>
                                    </m:ctrlPr>
                                  </m:sSubPr>
                                  <m:e>
                                    <m:r>
                                      <a:rPr lang="en-US" sz="4800" i="1" kern="1200">
                                        <a:solidFill>
                                          <a:prstClr val="black"/>
                                        </a:solidFill>
                                        <a:latin typeface="Cambria Math" charset="0"/>
                                      </a:rPr>
                                      <m:t>𝑏</m:t>
                                    </m:r>
                                  </m:e>
                                  <m:sub>
                                    <m:r>
                                      <a:rPr lang="en-US" sz="4800" i="1" kern="1200">
                                        <a:solidFill>
                                          <a:prstClr val="black"/>
                                        </a:solidFill>
                                        <a:latin typeface="Cambria Math" charset="0"/>
                                      </a:rPr>
                                      <m:t>𝑡</m:t>
                                    </m:r>
                                  </m:sub>
                                </m:sSub>
                              </m:e>
                            </m:d>
                            <m:r>
                              <a:rPr lang="en-US" sz="4800" i="1" kern="1200">
                                <a:solidFill>
                                  <a:prstClr val="black"/>
                                </a:solidFill>
                                <a:latin typeface="Cambria Math" charset="0"/>
                              </a:rPr>
                              <m:t>−</m:t>
                            </m:r>
                            <m:r>
                              <a:rPr lang="en-US" sz="4800" i="1" kern="1200">
                                <a:solidFill>
                                  <a:prstClr val="black"/>
                                </a:solidFill>
                                <a:latin typeface="Cambria Math" charset="0"/>
                                <a:ea typeface="Cambria Math" charset="0"/>
                                <a:cs typeface="Cambria Math" charset="0"/>
                              </a:rPr>
                              <m:t>𝜇</m:t>
                            </m:r>
                            <m:sSub>
                              <m:sSubPr>
                                <m:ctrlPr>
                                  <a:rPr lang="en-US" sz="4800" i="1" kern="1200">
                                    <a:solidFill>
                                      <a:prstClr val="black"/>
                                    </a:solidFill>
                                    <a:latin typeface="Cambria Math" panose="02040503050406030204" pitchFamily="18" charset="0"/>
                                    <a:ea typeface="Cambria Math" charset="0"/>
                                    <a:cs typeface="Cambria Math" charset="0"/>
                                  </a:rPr>
                                </m:ctrlPr>
                              </m:sSubPr>
                              <m:e>
                                <m:r>
                                  <a:rPr lang="en-US" sz="4800" i="1" kern="1200">
                                    <a:solidFill>
                                      <a:prstClr val="black"/>
                                    </a:solidFill>
                                    <a:latin typeface="Cambria Math" charset="0"/>
                                    <a:ea typeface="Cambria Math" charset="0"/>
                                    <a:cs typeface="Cambria Math" charset="0"/>
                                  </a:rPr>
                                  <m:t>𝑇</m:t>
                                </m:r>
                              </m:e>
                              <m:sub>
                                <m:r>
                                  <a:rPr lang="en-US" sz="4800" i="1" kern="1200">
                                    <a:solidFill>
                                      <a:prstClr val="black"/>
                                    </a:solidFill>
                                    <a:latin typeface="Cambria Math" charset="0"/>
                                    <a:ea typeface="Cambria Math" charset="0"/>
                                    <a:cs typeface="Cambria Math" charset="0"/>
                                  </a:rPr>
                                  <m:t>𝑡</m:t>
                                </m:r>
                              </m:sub>
                            </m:sSub>
                            <m:r>
                              <a:rPr lang="en-US" sz="4800" i="1" kern="1200">
                                <a:solidFill>
                                  <a:prstClr val="black"/>
                                </a:solidFill>
                                <a:latin typeface="Cambria Math" charset="0"/>
                                <a:ea typeface="Cambria Math" charset="0"/>
                                <a:cs typeface="Cambria Math" charset="0"/>
                              </a:rPr>
                              <m:t>−</m:t>
                            </m:r>
                            <m:r>
                              <a:rPr lang="en-US" sz="4800" i="1" kern="1200">
                                <a:solidFill>
                                  <a:prstClr val="black"/>
                                </a:solidFill>
                                <a:latin typeface="Cambria Math" charset="0"/>
                                <a:ea typeface="Cambria Math" charset="0"/>
                                <a:cs typeface="Cambria Math" charset="0"/>
                              </a:rPr>
                              <m:t>𝜆</m:t>
                            </m:r>
                            <m:d>
                              <m:dPr>
                                <m:begChr m:val="|"/>
                                <m:endChr m:val="|"/>
                                <m:ctrlPr>
                                  <a:rPr lang="hr-HR" sz="4800" i="1" kern="1200">
                                    <a:solidFill>
                                      <a:prstClr val="black"/>
                                    </a:solidFill>
                                    <a:latin typeface="Cambria Math" panose="02040503050406030204" pitchFamily="18" charset="0"/>
                                    <a:ea typeface="Cambria Math" charset="0"/>
                                    <a:cs typeface="Cambria Math" charset="0"/>
                                  </a:rPr>
                                </m:ctrlPr>
                              </m:dPr>
                              <m:e>
                                <m:r>
                                  <a:rPr lang="en-US" sz="4800" i="1" kern="1200">
                                    <a:solidFill>
                                      <a:prstClr val="black"/>
                                    </a:solidFill>
                                    <a:latin typeface="Cambria Math" charset="0"/>
                                  </a:rPr>
                                  <m:t>𝑞</m:t>
                                </m:r>
                                <m:d>
                                  <m:dPr>
                                    <m:ctrlPr>
                                      <a:rPr lang="en-US" sz="4800" i="1" kern="1200">
                                        <a:solidFill>
                                          <a:prstClr val="black"/>
                                        </a:solidFill>
                                        <a:latin typeface="Cambria Math" panose="02040503050406030204" pitchFamily="18" charset="0"/>
                                      </a:rPr>
                                    </m:ctrlPr>
                                  </m:dPr>
                                  <m:e>
                                    <m:sSub>
                                      <m:sSubPr>
                                        <m:ctrlPr>
                                          <a:rPr lang="en-US" sz="4800" i="1" kern="1200">
                                            <a:solidFill>
                                              <a:prstClr val="black"/>
                                            </a:solidFill>
                                            <a:latin typeface="Cambria Math" panose="02040503050406030204" pitchFamily="18" charset="0"/>
                                          </a:rPr>
                                        </m:ctrlPr>
                                      </m:sSubPr>
                                      <m:e>
                                        <m:r>
                                          <a:rPr lang="en-US" sz="4800" i="1" kern="1200">
                                            <a:solidFill>
                                              <a:prstClr val="black"/>
                                            </a:solidFill>
                                            <a:latin typeface="Cambria Math" charset="0"/>
                                          </a:rPr>
                                          <m:t>𝑏</m:t>
                                        </m:r>
                                      </m:e>
                                      <m:sub>
                                        <m:r>
                                          <a:rPr lang="en-US" sz="4800" i="1" kern="1200">
                                            <a:solidFill>
                                              <a:prstClr val="black"/>
                                            </a:solidFill>
                                            <a:latin typeface="Cambria Math" charset="0"/>
                                          </a:rPr>
                                          <m:t>𝑡</m:t>
                                        </m:r>
                                      </m:sub>
                                    </m:sSub>
                                  </m:e>
                                </m:d>
                                <m:r>
                                  <a:rPr lang="en-US" sz="4800" i="1" kern="1200">
                                    <a:solidFill>
                                      <a:prstClr val="black"/>
                                    </a:solidFill>
                                    <a:latin typeface="Cambria Math" charset="0"/>
                                  </a:rPr>
                                  <m:t>−</m:t>
                                </m:r>
                                <m:r>
                                  <a:rPr lang="en-US" sz="4800" i="1" kern="1200">
                                    <a:solidFill>
                                      <a:prstClr val="black"/>
                                    </a:solidFill>
                                    <a:latin typeface="Cambria Math" charset="0"/>
                                  </a:rPr>
                                  <m:t>𝑞</m:t>
                                </m:r>
                                <m:d>
                                  <m:dPr>
                                    <m:ctrlPr>
                                      <a:rPr lang="en-US" sz="4800" i="1" kern="1200">
                                        <a:solidFill>
                                          <a:prstClr val="black"/>
                                        </a:solidFill>
                                        <a:latin typeface="Cambria Math" panose="02040503050406030204" pitchFamily="18" charset="0"/>
                                      </a:rPr>
                                    </m:ctrlPr>
                                  </m:dPr>
                                  <m:e>
                                    <m:sSub>
                                      <m:sSubPr>
                                        <m:ctrlPr>
                                          <a:rPr lang="en-US" sz="4800" i="1" kern="1200">
                                            <a:solidFill>
                                              <a:prstClr val="black"/>
                                            </a:solidFill>
                                            <a:latin typeface="Cambria Math" panose="02040503050406030204" pitchFamily="18" charset="0"/>
                                          </a:rPr>
                                        </m:ctrlPr>
                                      </m:sSubPr>
                                      <m:e>
                                        <m:r>
                                          <a:rPr lang="en-US" sz="4800" i="1" kern="1200">
                                            <a:solidFill>
                                              <a:prstClr val="black"/>
                                            </a:solidFill>
                                            <a:latin typeface="Cambria Math" charset="0"/>
                                          </a:rPr>
                                          <m:t>𝑏</m:t>
                                        </m:r>
                                      </m:e>
                                      <m:sub>
                                        <m:r>
                                          <a:rPr lang="en-US" sz="4800" i="1" kern="1200">
                                            <a:solidFill>
                                              <a:prstClr val="black"/>
                                            </a:solidFill>
                                            <a:latin typeface="Cambria Math" charset="0"/>
                                          </a:rPr>
                                          <m:t>𝑡</m:t>
                                        </m:r>
                                        <m:r>
                                          <a:rPr lang="en-US" sz="4800" i="1" kern="1200">
                                            <a:solidFill>
                                              <a:prstClr val="black"/>
                                            </a:solidFill>
                                            <a:latin typeface="Cambria Math" charset="0"/>
                                          </a:rPr>
                                          <m:t>−1</m:t>
                                        </m:r>
                                      </m:sub>
                                    </m:sSub>
                                  </m:e>
                                </m:d>
                              </m:e>
                            </m:d>
                          </m:oMath>
                        </m:oMathPara>
                      </a14:m>
                      <a:endParaRPr lang="en-US" sz="4800" i="1" kern="1200" dirty="0">
                        <a:solidFill>
                          <a:prstClr val="black"/>
                        </a:solidFill>
                        <a:latin typeface="Calibri" panose="020F0502020204030204"/>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4823961" y="1020272"/>
                      <a:ext cx="3814576" cy="272870"/>
                    </a:xfrm>
                    <a:prstGeom prst="rect">
                      <a:avLst/>
                    </a:prstGeom>
                    <a:blipFill>
                      <a:blip r:embed="rId10"/>
                      <a:stretch>
                        <a:fillRect/>
                      </a:stretch>
                    </a:blipFill>
                    <a:ln w="19050" cmpd="sng">
                      <a:noFill/>
                    </a:ln>
                  </p:spPr>
                  <p:txBody>
                    <a:bodyPr/>
                    <a:lstStyle/>
                    <a:p>
                      <a:r>
                        <a:rPr lang="zh-CN" altLang="en-US">
                          <a:noFill/>
                        </a:rPr>
                        <a:t> </a:t>
                      </a:r>
                    </a:p>
                  </p:txBody>
                </p:sp>
              </mc:Fallback>
            </mc:AlternateContent>
          </p:grpSp>
          <p:sp>
            <p:nvSpPr>
              <p:cNvPr id="64" name="TextBox 63"/>
              <p:cNvSpPr txBox="1"/>
              <p:nvPr/>
            </p:nvSpPr>
            <p:spPr>
              <a:xfrm>
                <a:off x="4964742" y="677967"/>
                <a:ext cx="1161665" cy="326791"/>
              </a:xfrm>
              <a:prstGeom prst="rect">
                <a:avLst/>
              </a:prstGeom>
              <a:noFill/>
            </p:spPr>
            <p:txBody>
              <a:bodyPr wrap="none" rtlCol="0">
                <a:spAutoFit/>
              </a:bodyPr>
              <a:lstStyle/>
              <a:p>
                <a:pPr algn="l" defTabSz="2438430" hangingPunct="1"/>
                <a:r>
                  <a:rPr lang="en-US" sz="5867" b="1" kern="1200" dirty="0">
                    <a:solidFill>
                      <a:prstClr val="black"/>
                    </a:solidFill>
                    <a:latin typeface="Calibri" panose="020F0502020204030204"/>
                  </a:rPr>
                  <a:t>Reward</a:t>
                </a:r>
                <a:r>
                  <a:rPr lang="en-US" sz="4267" b="1" kern="1200" dirty="0">
                    <a:solidFill>
                      <a:prstClr val="black"/>
                    </a:solidFill>
                    <a:latin typeface="Calibri" panose="020F0502020204030204"/>
                  </a:rPr>
                  <a:t> </a:t>
                </a:r>
                <a:r>
                  <a:rPr lang="en-US" sz="5867" kern="1200" dirty="0" err="1">
                    <a:solidFill>
                      <a:prstClr val="black"/>
                    </a:solidFill>
                    <a:latin typeface="Calibri" panose="020F0502020204030204"/>
                  </a:rPr>
                  <a:t>r</a:t>
                </a:r>
                <a:r>
                  <a:rPr lang="en-US" sz="5867" kern="1200" baseline="-25000" dirty="0" err="1">
                    <a:solidFill>
                      <a:prstClr val="black"/>
                    </a:solidFill>
                    <a:latin typeface="Calibri" panose="020F0502020204030204"/>
                  </a:rPr>
                  <a:t>t</a:t>
                </a:r>
                <a:endParaRPr lang="en-US" sz="5867" kern="1200" dirty="0">
                  <a:solidFill>
                    <a:prstClr val="black"/>
                  </a:solidFill>
                  <a:latin typeface="Calibri" panose="020F0502020204030204"/>
                </a:endParaRPr>
              </a:p>
            </p:txBody>
          </p:sp>
        </p:grpSp>
        <p:sp>
          <p:nvSpPr>
            <p:cNvPr id="62" name="TextBox 61"/>
            <p:cNvSpPr txBox="1"/>
            <p:nvPr/>
          </p:nvSpPr>
          <p:spPr>
            <a:xfrm>
              <a:off x="4880870" y="1571000"/>
              <a:ext cx="3447124" cy="245941"/>
            </a:xfrm>
            <a:prstGeom prst="rect">
              <a:avLst/>
            </a:prstGeom>
            <a:noFill/>
          </p:spPr>
          <p:txBody>
            <a:bodyPr wrap="none" rtlCol="0">
              <a:spAutoFit/>
            </a:bodyPr>
            <a:lstStyle/>
            <a:p>
              <a:pPr algn="l" defTabSz="2438430" hangingPunct="1"/>
              <a:r>
                <a:rPr lang="en-US" sz="4267" b="1" kern="1200" dirty="0">
                  <a:solidFill>
                    <a:srgbClr val="3365FF"/>
                  </a:solidFill>
                  <a:latin typeface="Calibri" panose="020F0502020204030204"/>
                </a:rPr>
                <a:t>+ (bitrate) - (</a:t>
              </a:r>
              <a:r>
                <a:rPr lang="en-US" sz="4267" b="1" kern="1200" dirty="0" err="1">
                  <a:solidFill>
                    <a:srgbClr val="3365FF"/>
                  </a:solidFill>
                  <a:latin typeface="Calibri" panose="020F0502020204030204"/>
                </a:rPr>
                <a:t>rebuffering</a:t>
              </a:r>
              <a:r>
                <a:rPr lang="en-US" sz="4267" b="1" kern="1200" dirty="0">
                  <a:solidFill>
                    <a:srgbClr val="3365FF"/>
                  </a:solidFill>
                  <a:latin typeface="Calibri" panose="020F0502020204030204"/>
                </a:rPr>
                <a:t>) - (smoothness)</a:t>
              </a:r>
            </a:p>
          </p:txBody>
        </p:sp>
      </p:grpSp>
      <p:sp>
        <p:nvSpPr>
          <p:cNvPr id="87" name="Oval 86"/>
          <p:cNvSpPr/>
          <p:nvPr/>
        </p:nvSpPr>
        <p:spPr>
          <a:xfrm>
            <a:off x="15272813" y="9147899"/>
            <a:ext cx="197275" cy="197275"/>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pic>
        <p:nvPicPr>
          <p:cNvPr id="137" name="Picture 136" descr="Screen Shot 2016-07-15 at 8.47.09 PM.png"/>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964703" y="5371756"/>
            <a:ext cx="1713619" cy="6784701"/>
          </a:xfrm>
          <a:prstGeom prst="rect">
            <a:avLst/>
          </a:prstGeom>
        </p:spPr>
      </p:pic>
      <p:sp>
        <p:nvSpPr>
          <p:cNvPr id="80" name="Rectangle 79"/>
          <p:cNvSpPr/>
          <p:nvPr/>
        </p:nvSpPr>
        <p:spPr>
          <a:xfrm>
            <a:off x="17818302" y="8592663"/>
            <a:ext cx="2190725" cy="129866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4800" kern="1200" dirty="0">
                <a:solidFill>
                  <a:prstClr val="white"/>
                </a:solidFill>
                <a:latin typeface="Calibri" panose="020F0502020204030204"/>
              </a:rPr>
              <a:t>720P</a:t>
            </a:r>
          </a:p>
        </p:txBody>
      </p:sp>
      <p:sp>
        <p:nvSpPr>
          <p:cNvPr id="81" name="TextBox 80"/>
          <p:cNvSpPr txBox="1"/>
          <p:nvPr/>
        </p:nvSpPr>
        <p:spPr>
          <a:xfrm>
            <a:off x="13604195" y="5758585"/>
            <a:ext cx="1439818" cy="830997"/>
          </a:xfrm>
          <a:prstGeom prst="rect">
            <a:avLst/>
          </a:prstGeom>
          <a:noFill/>
        </p:spPr>
        <p:txBody>
          <a:bodyPr wrap="none" rtlCol="0">
            <a:spAutoFit/>
          </a:bodyPr>
          <a:lstStyle/>
          <a:p>
            <a:pPr algn="l" defTabSz="2438430" hangingPunct="1"/>
            <a:r>
              <a:rPr lang="en-US" sz="4800" kern="1200">
                <a:solidFill>
                  <a:prstClr val="black"/>
                </a:solidFill>
                <a:latin typeface="Calibri" panose="020F0502020204030204"/>
              </a:rPr>
              <a:t>240P</a:t>
            </a:r>
          </a:p>
        </p:txBody>
      </p:sp>
      <p:sp>
        <p:nvSpPr>
          <p:cNvPr id="82" name="TextBox 81"/>
          <p:cNvSpPr txBox="1"/>
          <p:nvPr/>
        </p:nvSpPr>
        <p:spPr>
          <a:xfrm>
            <a:off x="13628928" y="7307702"/>
            <a:ext cx="2115637" cy="830997"/>
          </a:xfrm>
          <a:prstGeom prst="rect">
            <a:avLst/>
          </a:prstGeom>
          <a:noFill/>
        </p:spPr>
        <p:txBody>
          <a:bodyPr wrap="square" rtlCol="0">
            <a:spAutoFit/>
          </a:bodyPr>
          <a:lstStyle/>
          <a:p>
            <a:pPr algn="l" defTabSz="2438430" hangingPunct="1"/>
            <a:r>
              <a:rPr lang="en-US" sz="4800" kern="1200">
                <a:solidFill>
                  <a:prstClr val="black"/>
                </a:solidFill>
                <a:latin typeface="Calibri" panose="020F0502020204030204"/>
              </a:rPr>
              <a:t>360P</a:t>
            </a:r>
          </a:p>
        </p:txBody>
      </p:sp>
      <p:sp>
        <p:nvSpPr>
          <p:cNvPr id="83" name="TextBox 82"/>
          <p:cNvSpPr txBox="1"/>
          <p:nvPr/>
        </p:nvSpPr>
        <p:spPr>
          <a:xfrm>
            <a:off x="13619093" y="8729913"/>
            <a:ext cx="1439818" cy="830997"/>
          </a:xfrm>
          <a:prstGeom prst="rect">
            <a:avLst/>
          </a:prstGeom>
          <a:noFill/>
        </p:spPr>
        <p:txBody>
          <a:bodyPr wrap="none" rtlCol="0">
            <a:spAutoFit/>
          </a:bodyPr>
          <a:lstStyle/>
          <a:p>
            <a:pPr algn="l" defTabSz="2438430" hangingPunct="1"/>
            <a:r>
              <a:rPr lang="en-US" sz="4800" kern="1200">
                <a:solidFill>
                  <a:prstClr val="black"/>
                </a:solidFill>
                <a:latin typeface="Calibri" panose="020F0502020204030204"/>
              </a:rPr>
              <a:t>720P</a:t>
            </a:r>
          </a:p>
        </p:txBody>
      </p:sp>
      <p:sp>
        <p:nvSpPr>
          <p:cNvPr id="84" name="TextBox 83"/>
          <p:cNvSpPr txBox="1"/>
          <p:nvPr/>
        </p:nvSpPr>
        <p:spPr>
          <a:xfrm>
            <a:off x="13512014" y="10279117"/>
            <a:ext cx="2115637" cy="830997"/>
          </a:xfrm>
          <a:prstGeom prst="rect">
            <a:avLst/>
          </a:prstGeom>
          <a:noFill/>
        </p:spPr>
        <p:txBody>
          <a:bodyPr wrap="square" rtlCol="0">
            <a:spAutoFit/>
          </a:bodyPr>
          <a:lstStyle/>
          <a:p>
            <a:pPr algn="l" defTabSz="2438430" hangingPunct="1"/>
            <a:r>
              <a:rPr lang="en-US" sz="4800" kern="1200">
                <a:solidFill>
                  <a:prstClr val="black"/>
                </a:solidFill>
                <a:latin typeface="Calibri" panose="020F0502020204030204"/>
              </a:rPr>
              <a:t>1080P</a:t>
            </a:r>
          </a:p>
        </p:txBody>
      </p:sp>
      <p:sp>
        <p:nvSpPr>
          <p:cNvPr id="89" name="Trapezoid 88"/>
          <p:cNvSpPr/>
          <p:nvPr/>
        </p:nvSpPr>
        <p:spPr>
          <a:xfrm rot="5400000">
            <a:off x="6588046" y="5832250"/>
            <a:ext cx="8353237" cy="5282333"/>
          </a:xfrm>
          <a:prstGeom prst="trapezoi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grpSp>
        <p:nvGrpSpPr>
          <p:cNvPr id="90" name="Group 32"/>
          <p:cNvGrpSpPr/>
          <p:nvPr/>
        </p:nvGrpSpPr>
        <p:grpSpPr>
          <a:xfrm rot="5400000">
            <a:off x="9240077" y="7638071"/>
            <a:ext cx="3283328" cy="1961688"/>
            <a:chOff x="1040728" y="3511051"/>
            <a:chExt cx="2777155" cy="1642242"/>
          </a:xfrm>
          <a:effectLst/>
        </p:grpSpPr>
        <p:sp>
          <p:nvSpPr>
            <p:cNvPr id="91" name="Freeform 9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defTabSz="2438430" hangingPunct="1"/>
              <a:endParaRPr lang="en-US" sz="6400" kern="1200">
                <a:solidFill>
                  <a:prstClr val="black"/>
                </a:solidFill>
                <a:latin typeface="Calibri" panose="020F0502020204030204"/>
              </a:endParaRPr>
            </a:p>
          </p:txBody>
        </p:sp>
        <p:sp>
          <p:nvSpPr>
            <p:cNvPr id="92" name="Freeform 9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defTabSz="2438430" hangingPunct="1"/>
              <a:endParaRPr lang="en-US" sz="6400" kern="1200">
                <a:solidFill>
                  <a:prstClr val="black"/>
                </a:solidFill>
                <a:latin typeface="Calibri" panose="020F0502020204030204"/>
              </a:endParaRPr>
            </a:p>
          </p:txBody>
        </p:sp>
        <p:sp>
          <p:nvSpPr>
            <p:cNvPr id="93" name="Freeform 9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defTabSz="2438430" hangingPunct="1"/>
              <a:endParaRPr lang="en-US" sz="6400" kern="1200">
                <a:solidFill>
                  <a:prstClr val="black"/>
                </a:solidFill>
                <a:latin typeface="Calibri" panose="020F0502020204030204"/>
              </a:endParaRPr>
            </a:p>
          </p:txBody>
        </p:sp>
        <p:sp>
          <p:nvSpPr>
            <p:cNvPr id="94" name="Freeform 9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defTabSz="2438430" hangingPunct="1"/>
              <a:endParaRPr lang="en-US" sz="6400" kern="1200">
                <a:solidFill>
                  <a:prstClr val="black"/>
                </a:solidFill>
                <a:latin typeface="Calibri" panose="020F0502020204030204"/>
              </a:endParaRPr>
            </a:p>
          </p:txBody>
        </p:sp>
      </p:grpSp>
      <p:cxnSp>
        <p:nvCxnSpPr>
          <p:cNvPr id="101" name="Straight Arrow Connector 100"/>
          <p:cNvCxnSpPr>
            <a:endCxn id="89" idx="2"/>
          </p:cNvCxnSpPr>
          <p:nvPr/>
        </p:nvCxnSpPr>
        <p:spPr>
          <a:xfrm>
            <a:off x="7300512" y="8473416"/>
            <a:ext cx="822987"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16200000">
            <a:off x="15144707" y="6668641"/>
            <a:ext cx="4321381" cy="995209"/>
          </a:xfrm>
          <a:prstGeom prst="rect">
            <a:avLst/>
          </a:prstGeom>
          <a:noFill/>
        </p:spPr>
        <p:txBody>
          <a:bodyPr wrap="square" rtlCol="0">
            <a:spAutoFit/>
          </a:bodyPr>
          <a:lstStyle/>
          <a:p>
            <a:pPr algn="l" defTabSz="2438430" hangingPunct="1"/>
            <a:r>
              <a:rPr lang="en-US" sz="5867" b="1" kern="1200" dirty="0">
                <a:solidFill>
                  <a:prstClr val="black"/>
                </a:solidFill>
                <a:latin typeface="Calibri" panose="020F0502020204030204"/>
              </a:rPr>
              <a:t>Action</a:t>
            </a:r>
            <a:r>
              <a:rPr lang="en-US" sz="5867" kern="1200" dirty="0">
                <a:solidFill>
                  <a:prstClr val="black"/>
                </a:solidFill>
                <a:latin typeface="Calibri" panose="020F0502020204030204"/>
              </a:rPr>
              <a:t> a</a:t>
            </a:r>
            <a:r>
              <a:rPr lang="en-US" sz="5867" kern="1200" baseline="-25000" dirty="0">
                <a:solidFill>
                  <a:prstClr val="black"/>
                </a:solidFill>
                <a:latin typeface="Calibri" panose="020F0502020204030204"/>
              </a:rPr>
              <a:t>t</a:t>
            </a:r>
            <a:endParaRPr lang="en-US" sz="5867" kern="1200" dirty="0">
              <a:solidFill>
                <a:prstClr val="black"/>
              </a:solidFill>
              <a:latin typeface="Calibri" panose="020F0502020204030204"/>
            </a:endParaRPr>
          </a:p>
        </p:txBody>
      </p:sp>
      <p:sp>
        <p:nvSpPr>
          <p:cNvPr id="19" name="Rectangle 18"/>
          <p:cNvSpPr/>
          <p:nvPr/>
        </p:nvSpPr>
        <p:spPr>
          <a:xfrm>
            <a:off x="13083323" y="932632"/>
            <a:ext cx="9854677" cy="305658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5867" kern="1200" dirty="0">
                <a:solidFill>
                  <a:prstClr val="black"/>
                </a:solidFill>
                <a:latin typeface="Calibri" panose="020F0502020204030204"/>
              </a:rPr>
              <a:t>Reward   </a:t>
            </a:r>
          </a:p>
        </p:txBody>
      </p:sp>
      <p:grpSp>
        <p:nvGrpSpPr>
          <p:cNvPr id="123" name="Group 122"/>
          <p:cNvGrpSpPr/>
          <p:nvPr/>
        </p:nvGrpSpPr>
        <p:grpSpPr>
          <a:xfrm>
            <a:off x="6791922" y="4085553"/>
            <a:ext cx="10944653" cy="8051635"/>
            <a:chOff x="2963685" y="1388891"/>
            <a:chExt cx="4104245" cy="3019363"/>
          </a:xfrm>
        </p:grpSpPr>
        <p:cxnSp>
          <p:nvCxnSpPr>
            <p:cNvPr id="124" name="Straight Arrow Connector 123"/>
            <p:cNvCxnSpPr/>
            <p:nvPr/>
          </p:nvCxnSpPr>
          <p:spPr>
            <a:xfrm flipV="1">
              <a:off x="2967545" y="2635200"/>
              <a:ext cx="389126" cy="18614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67545" y="2103900"/>
              <a:ext cx="389126" cy="1099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63685" y="3202218"/>
              <a:ext cx="562297" cy="1335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967545" y="3679747"/>
              <a:ext cx="558433" cy="1249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963685" y="4148656"/>
              <a:ext cx="583166" cy="16012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967545" y="1388891"/>
              <a:ext cx="389126" cy="3710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3356671" y="1469891"/>
              <a:ext cx="3711259" cy="2938363"/>
              <a:chOff x="2837725" y="1616663"/>
              <a:chExt cx="3711259" cy="2938363"/>
            </a:xfrm>
          </p:grpSpPr>
          <p:pic>
            <p:nvPicPr>
              <p:cNvPr id="131" name="Picture 1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37725" y="1616663"/>
                <a:ext cx="3313821" cy="2938363"/>
              </a:xfrm>
              <a:prstGeom prst="rect">
                <a:avLst/>
              </a:prstGeom>
            </p:spPr>
          </p:pic>
          <p:sp>
            <p:nvSpPr>
              <p:cNvPr id="132" name="Oval 131"/>
              <p:cNvSpPr/>
              <p:nvPr/>
            </p:nvSpPr>
            <p:spPr>
              <a:xfrm>
                <a:off x="6125734" y="3428210"/>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cxnSp>
            <p:nvCxnSpPr>
              <p:cNvPr id="133" name="Straight Arrow Connector 132"/>
              <p:cNvCxnSpPr/>
              <p:nvPr/>
            </p:nvCxnSpPr>
            <p:spPr>
              <a:xfrm>
                <a:off x="6203524" y="3465199"/>
                <a:ext cx="345460" cy="4129"/>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grpSp>
      <p:sp>
        <p:nvSpPr>
          <p:cNvPr id="135" name="Oval 134"/>
          <p:cNvSpPr/>
          <p:nvPr/>
        </p:nvSpPr>
        <p:spPr>
          <a:xfrm>
            <a:off x="16605264" y="9138128"/>
            <a:ext cx="197275" cy="197275"/>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pic>
        <p:nvPicPr>
          <p:cNvPr id="48" name="Picture 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206159" y="2201172"/>
            <a:ext cx="711821" cy="628584"/>
          </a:xfrm>
          <a:prstGeom prst="rect">
            <a:avLst/>
          </a:prstGeom>
        </p:spPr>
      </p:pic>
      <p:sp>
        <p:nvSpPr>
          <p:cNvPr id="138" name="Rectangle 137"/>
          <p:cNvSpPr/>
          <p:nvPr/>
        </p:nvSpPr>
        <p:spPr>
          <a:xfrm>
            <a:off x="643771" y="2997405"/>
            <a:ext cx="6447909" cy="3746064"/>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39" name="Rectangle 138"/>
          <p:cNvSpPr/>
          <p:nvPr/>
        </p:nvSpPr>
        <p:spPr>
          <a:xfrm>
            <a:off x="665499" y="6695499"/>
            <a:ext cx="6447909" cy="1854699"/>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40" name="Rectangle 139"/>
          <p:cNvSpPr/>
          <p:nvPr/>
        </p:nvSpPr>
        <p:spPr>
          <a:xfrm>
            <a:off x="608822" y="8592663"/>
            <a:ext cx="6447909" cy="1341128"/>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41" name="Rectangle 140"/>
          <p:cNvSpPr/>
          <p:nvPr/>
        </p:nvSpPr>
        <p:spPr>
          <a:xfrm>
            <a:off x="626499" y="9933791"/>
            <a:ext cx="6447909" cy="1341128"/>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44" name="Rectangle 143"/>
          <p:cNvSpPr/>
          <p:nvPr/>
        </p:nvSpPr>
        <p:spPr>
          <a:xfrm>
            <a:off x="585443" y="11231676"/>
            <a:ext cx="6447909" cy="1341128"/>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3" name="TextBox 2"/>
          <p:cNvSpPr txBox="1"/>
          <p:nvPr/>
        </p:nvSpPr>
        <p:spPr>
          <a:xfrm>
            <a:off x="7839883" y="1906108"/>
            <a:ext cx="3844971" cy="1077218"/>
          </a:xfrm>
          <a:prstGeom prst="rect">
            <a:avLst/>
          </a:prstGeom>
          <a:noFill/>
        </p:spPr>
        <p:txBody>
          <a:bodyPr wrap="square" rtlCol="0">
            <a:spAutoFit/>
          </a:bodyPr>
          <a:lstStyle/>
          <a:p>
            <a:pPr algn="l" defTabSz="2438430" hangingPunct="1"/>
            <a:r>
              <a:rPr lang="en-US" sz="6400" kern="1200" dirty="0">
                <a:solidFill>
                  <a:prstClr val="black"/>
                </a:solidFill>
                <a:latin typeface="Calibri" panose="020F0502020204030204"/>
              </a:rPr>
              <a:t>Agent</a:t>
            </a:r>
          </a:p>
        </p:txBody>
      </p:sp>
    </p:spTree>
    <p:custDataLst>
      <p:tags r:id="rId1"/>
    </p:custDataLst>
    <p:extLst>
      <p:ext uri="{BB962C8B-B14F-4D97-AF65-F5344CB8AC3E}">
        <p14:creationId xmlns:p14="http://schemas.microsoft.com/office/powerpoint/2010/main" val="1341129604"/>
      </p:ext>
    </p:extLst>
  </p:cSld>
  <p:clrMapOvr>
    <a:masterClrMapping/>
  </p:clrMapOvr>
  <mc:AlternateContent xmlns:mc="http://schemas.openxmlformats.org/markup-compatibility/2006" xmlns:p14="http://schemas.microsoft.com/office/powerpoint/2010/main">
    <mc:Choice Requires="p14">
      <p:transition spd="slow" p14:dur="2000" advTm="148891"/>
    </mc:Choice>
    <mc:Fallback xmlns="">
      <p:transition spd="slow" advTm="148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
                                        <p:tgtEl>
                                          <p:spTgt spid="29"/>
                                        </p:tgtEl>
                                      </p:cBhvr>
                                    </p:animEffect>
                                    <p:set>
                                      <p:cBhvr>
                                        <p:cTn id="7" dur="1" fill="hold">
                                          <p:stCondLst>
                                            <p:cond delay="2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38"/>
                                        </p:tgtEl>
                                      </p:cBhvr>
                                    </p:animEffect>
                                    <p:set>
                                      <p:cBhvr>
                                        <p:cTn id="31" dur="1" fill="hold">
                                          <p:stCondLst>
                                            <p:cond delay="499"/>
                                          </p:stCondLst>
                                        </p:cTn>
                                        <p:tgtEl>
                                          <p:spTgt spid="1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39"/>
                                        </p:tgtEl>
                                      </p:cBhvr>
                                    </p:animEffect>
                                    <p:set>
                                      <p:cBhvr>
                                        <p:cTn id="36" dur="1" fill="hold">
                                          <p:stCondLst>
                                            <p:cond delay="499"/>
                                          </p:stCondLst>
                                        </p:cTn>
                                        <p:tgtEl>
                                          <p:spTgt spid="13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40"/>
                                        </p:tgtEl>
                                      </p:cBhvr>
                                    </p:animEffect>
                                    <p:set>
                                      <p:cBhvr>
                                        <p:cTn id="41" dur="1" fill="hold">
                                          <p:stCondLst>
                                            <p:cond delay="499"/>
                                          </p:stCondLst>
                                        </p:cTn>
                                        <p:tgtEl>
                                          <p:spTgt spid="14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41"/>
                                        </p:tgtEl>
                                      </p:cBhvr>
                                    </p:animEffect>
                                    <p:set>
                                      <p:cBhvr>
                                        <p:cTn id="46" dur="1" fill="hold">
                                          <p:stCondLst>
                                            <p:cond delay="499"/>
                                          </p:stCondLst>
                                        </p:cTn>
                                        <p:tgtEl>
                                          <p:spTgt spid="1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44"/>
                                        </p:tgtEl>
                                      </p:cBhvr>
                                    </p:animEffect>
                                    <p:set>
                                      <p:cBhvr>
                                        <p:cTn id="51" dur="1" fill="hold">
                                          <p:stCondLst>
                                            <p:cond delay="499"/>
                                          </p:stCondLst>
                                        </p:cTn>
                                        <p:tgtEl>
                                          <p:spTgt spid="14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500"/>
                                        <p:tgtEl>
                                          <p:spTgt spid="83"/>
                                        </p:tgtEl>
                                      </p:cBhvr>
                                    </p:animEffect>
                                  </p:childTnLst>
                                </p:cTn>
                              </p:par>
                              <p:par>
                                <p:cTn id="72" presetID="10" presetClass="entr" presetSubtype="0" fill="hold"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500"/>
                                        <p:tgtEl>
                                          <p:spTgt spid="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0" nodeType="clickEffect">
                                  <p:stCondLst>
                                    <p:cond delay="0"/>
                                  </p:stCondLst>
                                  <p:childTnLst>
                                    <p:animEffect transition="out" filter="fade">
                                      <p:cBhvr>
                                        <p:cTn id="84" dur="200"/>
                                        <p:tgtEl>
                                          <p:spTgt spid="19"/>
                                        </p:tgtEl>
                                      </p:cBhvr>
                                    </p:animEffect>
                                    <p:set>
                                      <p:cBhvr>
                                        <p:cTn id="85" dur="1" fill="hold">
                                          <p:stCondLst>
                                            <p:cond delay="199"/>
                                          </p:stCondLst>
                                        </p:cTn>
                                        <p:tgtEl>
                                          <p:spTgt spid="1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48"/>
                                        </p:tgtEl>
                                      </p:cBhvr>
                                    </p:animEffect>
                                    <p:set>
                                      <p:cBhvr>
                                        <p:cTn id="88" dur="1" fill="hold">
                                          <p:stCondLst>
                                            <p:cond delay="499"/>
                                          </p:stCondLst>
                                        </p:cTn>
                                        <p:tgtEl>
                                          <p:spTgt spid="48"/>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fade">
                                      <p:cBhvr>
                                        <p:cTn id="96" dur="500"/>
                                        <p:tgtEl>
                                          <p:spTgt spid="101"/>
                                        </p:tgtEl>
                                      </p:cBhvr>
                                    </p:animEffect>
                                  </p:childTnLst>
                                </p:cTn>
                              </p:par>
                              <p:par>
                                <p:cTn id="97" presetID="10" presetClass="entr" presetSubtype="0" fill="hold"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fade">
                                      <p:cBhvr>
                                        <p:cTn id="99" dur="500"/>
                                        <p:tgtEl>
                                          <p:spTgt spid="9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10" presetClass="entr" presetSubtype="0" fill="hold" nodeType="with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fade">
                                      <p:cBhvr>
                                        <p:cTn id="105" dur="500"/>
                                        <p:tgtEl>
                                          <p:spTgt spid="1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5"/>
                                        </p:tgtEl>
                                        <p:attrNameLst>
                                          <p:attrName>style.visibility</p:attrName>
                                        </p:attrNameLst>
                                      </p:cBhvr>
                                      <p:to>
                                        <p:strVal val="visible"/>
                                      </p:to>
                                    </p:set>
                                    <p:animEffect transition="in" filter="fade">
                                      <p:cBhvr>
                                        <p:cTn id="108" dur="500"/>
                                        <p:tgtEl>
                                          <p:spTgt spid="13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87"/>
                                        </p:tgtEl>
                                      </p:cBhvr>
                                    </p:animEffect>
                                    <p:set>
                                      <p:cBhvr>
                                        <p:cTn id="113" dur="1" fill="hold">
                                          <p:stCondLst>
                                            <p:cond delay="499"/>
                                          </p:stCondLst>
                                        </p:cTn>
                                        <p:tgtEl>
                                          <p:spTgt spid="87"/>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85"/>
                                        </p:tgtEl>
                                      </p:cBhvr>
                                    </p:animEffect>
                                    <p:set>
                                      <p:cBhvr>
                                        <p:cTn id="116" dur="1" fill="hold">
                                          <p:stCondLst>
                                            <p:cond delay="499"/>
                                          </p:stCondLst>
                                        </p:cTn>
                                        <p:tgtEl>
                                          <p:spTgt spid="85"/>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81"/>
                                        </p:tgtEl>
                                      </p:cBhvr>
                                    </p:animEffect>
                                    <p:set>
                                      <p:cBhvr>
                                        <p:cTn id="119" dur="1" fill="hold">
                                          <p:stCondLst>
                                            <p:cond delay="499"/>
                                          </p:stCondLst>
                                        </p:cTn>
                                        <p:tgtEl>
                                          <p:spTgt spid="81"/>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82"/>
                                        </p:tgtEl>
                                      </p:cBhvr>
                                    </p:animEffect>
                                    <p:set>
                                      <p:cBhvr>
                                        <p:cTn id="122" dur="1" fill="hold">
                                          <p:stCondLst>
                                            <p:cond delay="499"/>
                                          </p:stCondLst>
                                        </p:cTn>
                                        <p:tgtEl>
                                          <p:spTgt spid="8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83"/>
                                        </p:tgtEl>
                                      </p:cBhvr>
                                    </p:animEffect>
                                    <p:set>
                                      <p:cBhvr>
                                        <p:cTn id="125" dur="1" fill="hold">
                                          <p:stCondLst>
                                            <p:cond delay="499"/>
                                          </p:stCondLst>
                                        </p:cTn>
                                        <p:tgtEl>
                                          <p:spTgt spid="83"/>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84"/>
                                        </p:tgtEl>
                                      </p:cBhvr>
                                    </p:animEffect>
                                    <p:set>
                                      <p:cBhvr>
                                        <p:cTn id="128" dur="1" fill="hold">
                                          <p:stCondLst>
                                            <p:cond delay="499"/>
                                          </p:stCondLst>
                                        </p:cTn>
                                        <p:tgtEl>
                                          <p:spTgt spid="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90"/>
                                        </p:tgtEl>
                                      </p:cBhvr>
                                    </p:animEffect>
                                    <p:set>
                                      <p:cBhvr>
                                        <p:cTn id="131" dur="1" fill="hold">
                                          <p:stCondLst>
                                            <p:cond delay="499"/>
                                          </p:stCondLst>
                                        </p:cTn>
                                        <p:tgtEl>
                                          <p:spTgt spid="90"/>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89"/>
                                        </p:tgtEl>
                                      </p:cBhvr>
                                    </p:animEffect>
                                    <p:set>
                                      <p:cBhvr>
                                        <p:cTn id="134" dur="1" fill="hold">
                                          <p:stCondLst>
                                            <p:cond delay="499"/>
                                          </p:stCondLst>
                                        </p:cTn>
                                        <p:tgtEl>
                                          <p:spTgt spid="8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01"/>
                                        </p:tgtEl>
                                      </p:cBhvr>
                                    </p:animEffect>
                                    <p:set>
                                      <p:cBhvr>
                                        <p:cTn id="137" dur="1" fill="hold">
                                          <p:stCondLst>
                                            <p:cond delay="499"/>
                                          </p:stCondLst>
                                        </p:cTn>
                                        <p:tgtEl>
                                          <p:spTgt spid="101"/>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123"/>
                                        </p:tgtEl>
                                        <p:attrNameLst>
                                          <p:attrName>style.visibility</p:attrName>
                                        </p:attrNameLst>
                                      </p:cBhvr>
                                      <p:to>
                                        <p:strVal val="visible"/>
                                      </p:to>
                                    </p:set>
                                    <p:animEffect transition="in" filter="fade">
                                      <p:cBhvr>
                                        <p:cTn id="14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87" grpId="0" animBg="1"/>
      <p:bldP spid="87" grpId="1" animBg="1"/>
      <p:bldP spid="80" grpId="0" animBg="1"/>
      <p:bldP spid="81" grpId="0"/>
      <p:bldP spid="81" grpId="1"/>
      <p:bldP spid="82" grpId="0"/>
      <p:bldP spid="82" grpId="1"/>
      <p:bldP spid="83" grpId="0"/>
      <p:bldP spid="83" grpId="1"/>
      <p:bldP spid="84" grpId="0"/>
      <p:bldP spid="84" grpId="1"/>
      <p:bldP spid="89" grpId="0" animBg="1"/>
      <p:bldP spid="89" grpId="1" animBg="1"/>
      <p:bldP spid="105" grpId="0"/>
      <p:bldP spid="19" grpId="0" animBg="1"/>
      <p:bldP spid="135" grpId="0" animBg="1"/>
      <p:bldP spid="138" grpId="0" animBg="1"/>
      <p:bldP spid="138" grpId="1" animBg="1"/>
      <p:bldP spid="139" grpId="0" animBg="1"/>
      <p:bldP spid="139" grpId="1" animBg="1"/>
      <p:bldP spid="140" grpId="0" animBg="1"/>
      <p:bldP spid="140" grpId="1" animBg="1"/>
      <p:bldP spid="141" grpId="0" animBg="1"/>
      <p:bldP spid="141" grpId="1" animBg="1"/>
      <p:bldP spid="144" grpId="0" animBg="1"/>
      <p:bldP spid="14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44</a:t>
            </a:fld>
            <a:endParaRPr lang="en-US" kern="1200">
              <a:solidFill>
                <a:prstClr val="black">
                  <a:tint val="75000"/>
                </a:prstClr>
              </a:solidFill>
              <a:latin typeface="Calibri" panose="020F0502020204030204"/>
            </a:endParaRPr>
          </a:p>
        </p:txBody>
      </p:sp>
      <p:sp>
        <p:nvSpPr>
          <p:cNvPr id="5" name="Title 1"/>
          <p:cNvSpPr txBox="1">
            <a:spLocks/>
          </p:cNvSpPr>
          <p:nvPr/>
        </p:nvSpPr>
        <p:spPr>
          <a:xfrm>
            <a:off x="6190564" y="491928"/>
            <a:ext cx="11830051" cy="1491259"/>
          </a:xfrm>
          <a:prstGeom prst="rect">
            <a:avLst/>
          </a:prstGeom>
        </p:spPr>
        <p:txBody>
          <a:bodyPr vert="horz" lIns="102872" tIns="51437" rIns="102872" bIns="5143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438430"/>
            <a:r>
              <a:rPr lang="en-US" sz="7200" b="1" dirty="0">
                <a:solidFill>
                  <a:prstClr val="black"/>
                </a:solidFill>
                <a:latin typeface="Calibri Light" panose="020F0302020204030204"/>
              </a:rPr>
              <a:t>How to Train the ABR Agent</a:t>
            </a:r>
          </a:p>
        </p:txBody>
      </p:sp>
      <p:sp>
        <p:nvSpPr>
          <p:cNvPr id="77" name="Rectangle 76"/>
          <p:cNvSpPr/>
          <p:nvPr/>
        </p:nvSpPr>
        <p:spPr>
          <a:xfrm>
            <a:off x="6654780" y="2366696"/>
            <a:ext cx="10632285" cy="5941408"/>
          </a:xfrm>
          <a:prstGeom prst="rect">
            <a:avLst/>
          </a:prstGeom>
          <a:solidFill>
            <a:srgbClr val="F5E4D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dirty="0">
              <a:solidFill>
                <a:prstClr val="black"/>
              </a:solidFill>
              <a:latin typeface="Calibri" panose="020F0502020204030204"/>
            </a:endParaRPr>
          </a:p>
        </p:txBody>
      </p:sp>
      <p:sp>
        <p:nvSpPr>
          <p:cNvPr id="78" name="TextBox 77"/>
          <p:cNvSpPr txBox="1"/>
          <p:nvPr/>
        </p:nvSpPr>
        <p:spPr>
          <a:xfrm>
            <a:off x="6654780" y="2356883"/>
            <a:ext cx="3969373" cy="892552"/>
          </a:xfrm>
          <a:prstGeom prst="rect">
            <a:avLst/>
          </a:prstGeom>
          <a:noFill/>
          <a:ln w="19050">
            <a:noFill/>
          </a:ln>
        </p:spPr>
        <p:txBody>
          <a:bodyPr wrap="square" rtlCol="0">
            <a:spAutoFit/>
          </a:bodyPr>
          <a:lstStyle/>
          <a:p>
            <a:pPr algn="l" defTabSz="2438430" hangingPunct="1"/>
            <a:r>
              <a:rPr lang="en-US" sz="5200" b="1" kern="1200" dirty="0">
                <a:solidFill>
                  <a:prstClr val="black"/>
                </a:solidFill>
                <a:latin typeface="Calibri" panose="020F0502020204030204"/>
              </a:rPr>
              <a:t>ABR agent</a:t>
            </a:r>
          </a:p>
        </p:txBody>
      </p:sp>
      <p:sp>
        <p:nvSpPr>
          <p:cNvPr id="79" name="TextBox 78"/>
          <p:cNvSpPr txBox="1"/>
          <p:nvPr/>
        </p:nvSpPr>
        <p:spPr>
          <a:xfrm>
            <a:off x="7071409" y="4398128"/>
            <a:ext cx="2098056" cy="2554354"/>
          </a:xfrm>
          <a:prstGeom prst="rect">
            <a:avLst/>
          </a:prstGeom>
          <a:noFill/>
          <a:ln w="19050" cmpd="sng">
            <a:solidFill>
              <a:schemeClr val="tx1"/>
            </a:solidFill>
          </a:ln>
        </p:spPr>
        <p:txBody>
          <a:bodyPr wrap="square" rtlCol="0">
            <a:spAutoFit/>
          </a:bodyPr>
          <a:lstStyle/>
          <a:p>
            <a:pPr defTabSz="2438430" hangingPunct="1"/>
            <a:endParaRPr lang="en-US" sz="5333" kern="1200" dirty="0">
              <a:solidFill>
                <a:prstClr val="black"/>
              </a:solidFill>
              <a:latin typeface="Calibri" panose="020F0502020204030204"/>
            </a:endParaRPr>
          </a:p>
          <a:p>
            <a:pPr defTabSz="2438430" hangingPunct="1"/>
            <a:r>
              <a:rPr lang="en-US" sz="5333" kern="1200" dirty="0">
                <a:solidFill>
                  <a:prstClr val="black"/>
                </a:solidFill>
                <a:latin typeface="Calibri" panose="020F0502020204030204"/>
              </a:rPr>
              <a:t>state</a:t>
            </a:r>
          </a:p>
          <a:p>
            <a:pPr defTabSz="2438430" hangingPunct="1"/>
            <a:endParaRPr lang="en-US" sz="5333" i="1" kern="1200" dirty="0">
              <a:solidFill>
                <a:prstClr val="black"/>
              </a:solidFill>
              <a:latin typeface="Calibri" panose="020F0502020204030204"/>
            </a:endParaRPr>
          </a:p>
        </p:txBody>
      </p:sp>
      <p:sp>
        <p:nvSpPr>
          <p:cNvPr id="80" name="TextBox 79"/>
          <p:cNvSpPr txBox="1"/>
          <p:nvPr/>
        </p:nvSpPr>
        <p:spPr>
          <a:xfrm>
            <a:off x="10203603" y="3167515"/>
            <a:ext cx="5221232" cy="707886"/>
          </a:xfrm>
          <a:prstGeom prst="rect">
            <a:avLst/>
          </a:prstGeom>
          <a:noFill/>
        </p:spPr>
        <p:txBody>
          <a:bodyPr wrap="square" rtlCol="0">
            <a:spAutoFit/>
          </a:bodyPr>
          <a:lstStyle/>
          <a:p>
            <a:pPr algn="l" defTabSz="2438430" hangingPunct="1"/>
            <a:r>
              <a:rPr lang="en-US" sz="4000" kern="1200" dirty="0">
                <a:solidFill>
                  <a:prstClr val="black"/>
                </a:solidFill>
                <a:latin typeface="Calibri" panose="020F0502020204030204"/>
              </a:rPr>
              <a:t>Neural Network</a:t>
            </a:r>
          </a:p>
        </p:txBody>
      </p:sp>
      <p:grpSp>
        <p:nvGrpSpPr>
          <p:cNvPr id="81" name="Group 80"/>
          <p:cNvGrpSpPr/>
          <p:nvPr/>
        </p:nvGrpSpPr>
        <p:grpSpPr>
          <a:xfrm>
            <a:off x="9169465" y="3937967"/>
            <a:ext cx="5010723" cy="3556307"/>
            <a:chOff x="2752752" y="2458368"/>
            <a:chExt cx="1879021" cy="1333615"/>
          </a:xfrm>
        </p:grpSpPr>
        <p:sp>
          <p:nvSpPr>
            <p:cNvPr id="82" name="Oval 81"/>
            <p:cNvSpPr/>
            <p:nvPr/>
          </p:nvSpPr>
          <p:spPr>
            <a:xfrm>
              <a:off x="3171696"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83" name="Oval 82"/>
            <p:cNvSpPr/>
            <p:nvPr/>
          </p:nvSpPr>
          <p:spPr>
            <a:xfrm>
              <a:off x="3171696"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84" name="Oval 83"/>
            <p:cNvSpPr/>
            <p:nvPr/>
          </p:nvSpPr>
          <p:spPr>
            <a:xfrm>
              <a:off x="3171696"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85" name="Oval 84"/>
            <p:cNvSpPr/>
            <p:nvPr/>
          </p:nvSpPr>
          <p:spPr>
            <a:xfrm>
              <a:off x="3794347"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86" name="Oval 85"/>
            <p:cNvSpPr/>
            <p:nvPr/>
          </p:nvSpPr>
          <p:spPr>
            <a:xfrm>
              <a:off x="3794347"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87" name="Oval 86"/>
            <p:cNvSpPr/>
            <p:nvPr/>
          </p:nvSpPr>
          <p:spPr>
            <a:xfrm>
              <a:off x="3794347"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88" name="Oval 87"/>
            <p:cNvSpPr/>
            <p:nvPr/>
          </p:nvSpPr>
          <p:spPr>
            <a:xfrm>
              <a:off x="3176140"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89" name="Oval 88"/>
            <p:cNvSpPr/>
            <p:nvPr/>
          </p:nvSpPr>
          <p:spPr>
            <a:xfrm>
              <a:off x="3798791"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90" name="Oval 89"/>
            <p:cNvSpPr/>
            <p:nvPr/>
          </p:nvSpPr>
          <p:spPr>
            <a:xfrm>
              <a:off x="4483817" y="265477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91" name="Oval 90"/>
            <p:cNvSpPr/>
            <p:nvPr/>
          </p:nvSpPr>
          <p:spPr>
            <a:xfrm>
              <a:off x="4483817" y="294398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92" name="Oval 91"/>
            <p:cNvSpPr/>
            <p:nvPr/>
          </p:nvSpPr>
          <p:spPr>
            <a:xfrm>
              <a:off x="4483817" y="32385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cxnSp>
          <p:nvCxnSpPr>
            <p:cNvPr id="93" name="Straight Connector 92"/>
            <p:cNvCxnSpPr/>
            <p:nvPr/>
          </p:nvCxnSpPr>
          <p:spPr>
            <a:xfrm flipV="1">
              <a:off x="2757196" y="2832714"/>
              <a:ext cx="414500" cy="1507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2761642" y="3123608"/>
              <a:ext cx="410054" cy="23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61339" y="3287459"/>
              <a:ext cx="410357" cy="13389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57196" y="3448775"/>
              <a:ext cx="418944" cy="26923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319652" y="2832714"/>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319652" y="312360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319652" y="342135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324096" y="3718005"/>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19652" y="3123608"/>
              <a:ext cx="479139"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319652" y="2832714"/>
              <a:ext cx="479139"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319652" y="3421358"/>
              <a:ext cx="479139"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324096" y="3123608"/>
              <a:ext cx="470251"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324096" y="3421358"/>
              <a:ext cx="470251"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324096" y="2832714"/>
              <a:ext cx="470251"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3171696"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14" name="Oval 113"/>
            <p:cNvSpPr/>
            <p:nvPr/>
          </p:nvSpPr>
          <p:spPr>
            <a:xfrm>
              <a:off x="3794347"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cxnSp>
          <p:nvCxnSpPr>
            <p:cNvPr id="115" name="Straight Connector 114"/>
            <p:cNvCxnSpPr/>
            <p:nvPr/>
          </p:nvCxnSpPr>
          <p:spPr>
            <a:xfrm>
              <a:off x="3319652" y="2532346"/>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319652" y="2532346"/>
              <a:ext cx="479139"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324096" y="2532346"/>
              <a:ext cx="470251"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2752752" y="2532346"/>
              <a:ext cx="418944" cy="30261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42303" y="2532346"/>
              <a:ext cx="541514" cy="1964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3942303" y="2728752"/>
              <a:ext cx="541514" cy="1039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942303" y="2728752"/>
              <a:ext cx="541514" cy="39485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4483817" y="353622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cxnSp>
          <p:nvCxnSpPr>
            <p:cNvPr id="129" name="Straight Connector 128"/>
            <p:cNvCxnSpPr/>
            <p:nvPr/>
          </p:nvCxnSpPr>
          <p:spPr>
            <a:xfrm flipV="1">
              <a:off x="3942303" y="2728752"/>
              <a:ext cx="541514" cy="6926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3946747" y="2728752"/>
              <a:ext cx="537070" cy="98925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942303" y="2532346"/>
              <a:ext cx="541514" cy="48562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3942303" y="2832714"/>
              <a:ext cx="541514"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3942303" y="3017966"/>
              <a:ext cx="541514" cy="1056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3942303" y="3017966"/>
              <a:ext cx="541514" cy="4033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3946747" y="3017966"/>
              <a:ext cx="537070" cy="7000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942303" y="2532346"/>
              <a:ext cx="541514" cy="78022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3942303" y="2832714"/>
              <a:ext cx="541514" cy="4798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3942303" y="3123608"/>
              <a:ext cx="541514" cy="18896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3942303" y="3312574"/>
              <a:ext cx="541514" cy="1087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946747" y="3312574"/>
              <a:ext cx="537070" cy="40543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942303" y="2532346"/>
              <a:ext cx="541514" cy="107785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942303" y="2832714"/>
              <a:ext cx="541514" cy="77748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942303" y="3123608"/>
              <a:ext cx="541514" cy="4865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942303" y="3421358"/>
              <a:ext cx="541514" cy="18884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46747" y="3610203"/>
              <a:ext cx="537070" cy="1078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47" name="Group 146"/>
          <p:cNvGrpSpPr/>
          <p:nvPr/>
        </p:nvGrpSpPr>
        <p:grpSpPr>
          <a:xfrm>
            <a:off x="13985676" y="4005934"/>
            <a:ext cx="9329784" cy="3771096"/>
            <a:chOff x="4558831" y="2483856"/>
            <a:chExt cx="3498669" cy="1414161"/>
          </a:xfrm>
        </p:grpSpPr>
        <p:sp>
          <p:nvSpPr>
            <p:cNvPr id="149" name="Oval 148"/>
            <p:cNvSpPr/>
            <p:nvPr/>
          </p:nvSpPr>
          <p:spPr>
            <a:xfrm>
              <a:off x="5615148" y="3264753"/>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50" name="TextBox 149"/>
            <p:cNvSpPr txBox="1"/>
            <p:nvPr/>
          </p:nvSpPr>
          <p:spPr>
            <a:xfrm>
              <a:off x="4588174" y="2516117"/>
              <a:ext cx="539932" cy="311624"/>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240P</a:t>
              </a:r>
            </a:p>
          </p:txBody>
        </p:sp>
        <p:sp>
          <p:nvSpPr>
            <p:cNvPr id="151" name="TextBox 150"/>
            <p:cNvSpPr txBox="1"/>
            <p:nvPr/>
          </p:nvSpPr>
          <p:spPr>
            <a:xfrm>
              <a:off x="4581875" y="2828407"/>
              <a:ext cx="539932" cy="311624"/>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480P</a:t>
              </a:r>
            </a:p>
          </p:txBody>
        </p:sp>
        <p:sp>
          <p:nvSpPr>
            <p:cNvPr id="152" name="TextBox 151"/>
            <p:cNvSpPr txBox="1"/>
            <p:nvPr/>
          </p:nvSpPr>
          <p:spPr>
            <a:xfrm>
              <a:off x="4592834" y="3126004"/>
              <a:ext cx="539932" cy="311624"/>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720P</a:t>
              </a:r>
            </a:p>
          </p:txBody>
        </p:sp>
        <p:sp>
          <p:nvSpPr>
            <p:cNvPr id="153" name="TextBox 152"/>
            <p:cNvSpPr txBox="1"/>
            <p:nvPr/>
          </p:nvSpPr>
          <p:spPr>
            <a:xfrm>
              <a:off x="4558831" y="3423917"/>
              <a:ext cx="657151" cy="311624"/>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1080P</a:t>
              </a:r>
            </a:p>
          </p:txBody>
        </p:sp>
        <p:cxnSp>
          <p:nvCxnSpPr>
            <p:cNvPr id="154" name="Straight Arrow Connector 153"/>
            <p:cNvCxnSpPr/>
            <p:nvPr/>
          </p:nvCxnSpPr>
          <p:spPr>
            <a:xfrm>
              <a:off x="5692938" y="3301742"/>
              <a:ext cx="2364562" cy="892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55" name="Picture 154" descr="Screen Shot 2016-07-15 at 8.47.09 PM.png"/>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30131" y="2483856"/>
              <a:ext cx="357176" cy="1414161"/>
            </a:xfrm>
            <a:prstGeom prst="rect">
              <a:avLst/>
            </a:prstGeom>
          </p:spPr>
        </p:pic>
      </p:grpSp>
      <p:cxnSp>
        <p:nvCxnSpPr>
          <p:cNvPr id="156" name="Straight Arrow Connector 155"/>
          <p:cNvCxnSpPr/>
          <p:nvPr/>
        </p:nvCxnSpPr>
        <p:spPr>
          <a:xfrm>
            <a:off x="1398751" y="5779819"/>
            <a:ext cx="5672659" cy="0"/>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14346560" y="2398349"/>
            <a:ext cx="3422405" cy="1569660"/>
          </a:xfrm>
          <a:prstGeom prst="rect">
            <a:avLst/>
          </a:prstGeom>
          <a:noFill/>
        </p:spPr>
        <p:txBody>
          <a:bodyPr wrap="square" rtlCol="0">
            <a:spAutoFit/>
          </a:bodyPr>
          <a:lstStyle/>
          <a:p>
            <a:pPr algn="l" defTabSz="2438430" hangingPunct="1"/>
            <a:r>
              <a:rPr lang="en-US" sz="4800" kern="1200" dirty="0">
                <a:solidFill>
                  <a:prstClr val="black"/>
                </a:solidFill>
                <a:latin typeface="Calibri" panose="020F0502020204030204"/>
              </a:rPr>
              <a:t> policy </a:t>
            </a:r>
          </a:p>
          <a:p>
            <a:pPr algn="l" defTabSz="2438430" hangingPunct="1"/>
            <a:r>
              <a:rPr lang="en-US" sz="4800" kern="1200" dirty="0">
                <a:solidFill>
                  <a:prstClr val="black"/>
                </a:solidFill>
                <a:latin typeface="Calibri" panose="020F0502020204030204"/>
              </a:rPr>
              <a:t>π</a:t>
            </a:r>
            <a:r>
              <a:rPr lang="en-US" sz="4800" kern="1200" baseline="-25000" dirty="0" err="1">
                <a:solidFill>
                  <a:prstClr val="black"/>
                </a:solidFill>
                <a:latin typeface="Calibri" panose="020F0502020204030204"/>
              </a:rPr>
              <a:t>θ</a:t>
            </a:r>
            <a:r>
              <a:rPr lang="en-US" sz="4800" kern="1200" dirty="0">
                <a:solidFill>
                  <a:prstClr val="black"/>
                </a:solidFill>
                <a:latin typeface="Calibri" panose="020F0502020204030204"/>
              </a:rPr>
              <a:t>(</a:t>
            </a:r>
            <a:r>
              <a:rPr lang="en-US" sz="4800" i="1" kern="1200" dirty="0">
                <a:solidFill>
                  <a:prstClr val="black"/>
                </a:solidFill>
                <a:latin typeface="Calibri" panose="020F0502020204030204"/>
              </a:rPr>
              <a:t>s, a</a:t>
            </a:r>
            <a:r>
              <a:rPr lang="en-US" sz="4800" kern="1200" dirty="0">
                <a:solidFill>
                  <a:prstClr val="black"/>
                </a:solidFill>
                <a:latin typeface="Calibri" panose="020F0502020204030204"/>
              </a:rPr>
              <a:t>)</a:t>
            </a:r>
          </a:p>
        </p:txBody>
      </p:sp>
      <p:sp>
        <p:nvSpPr>
          <p:cNvPr id="158" name="TextBox 157"/>
          <p:cNvSpPr txBox="1"/>
          <p:nvPr/>
        </p:nvSpPr>
        <p:spPr>
          <a:xfrm>
            <a:off x="17869266" y="5205027"/>
            <a:ext cx="8013901" cy="1733680"/>
          </a:xfrm>
          <a:prstGeom prst="rect">
            <a:avLst/>
          </a:prstGeom>
          <a:noFill/>
        </p:spPr>
        <p:txBody>
          <a:bodyPr wrap="square" rtlCol="0">
            <a:spAutoFit/>
          </a:bodyPr>
          <a:lstStyle/>
          <a:p>
            <a:pPr algn="l" defTabSz="2438430" hangingPunct="1"/>
            <a:r>
              <a:rPr lang="en-US" sz="5333" kern="1200" dirty="0">
                <a:solidFill>
                  <a:prstClr val="black"/>
                </a:solidFill>
                <a:latin typeface="Calibri" panose="020F0502020204030204"/>
              </a:rPr>
              <a:t>Take action </a:t>
            </a:r>
            <a:r>
              <a:rPr lang="en-US" sz="5333" i="1" kern="1200" dirty="0">
                <a:solidFill>
                  <a:prstClr val="black"/>
                </a:solidFill>
                <a:latin typeface="Calibri" panose="020F0502020204030204"/>
              </a:rPr>
              <a:t>a</a:t>
            </a:r>
          </a:p>
          <a:p>
            <a:pPr algn="l" defTabSz="2438430" hangingPunct="1"/>
            <a:r>
              <a:rPr lang="en-US" sz="5333" kern="1200" dirty="0">
                <a:solidFill>
                  <a:prstClr val="black"/>
                </a:solidFill>
                <a:latin typeface="Calibri" panose="020F0502020204030204"/>
              </a:rPr>
              <a:t>next bitrate</a:t>
            </a:r>
          </a:p>
        </p:txBody>
      </p:sp>
      <p:sp>
        <p:nvSpPr>
          <p:cNvPr id="161" name="Rectangle 160"/>
          <p:cNvSpPr/>
          <p:nvPr/>
        </p:nvSpPr>
        <p:spPr>
          <a:xfrm>
            <a:off x="1749397" y="4820407"/>
            <a:ext cx="4424866" cy="913007"/>
          </a:xfrm>
          <a:prstGeom prst="rect">
            <a:avLst/>
          </a:prstGeom>
        </p:spPr>
        <p:txBody>
          <a:bodyPr wrap="none">
            <a:spAutoFit/>
          </a:bodyPr>
          <a:lstStyle/>
          <a:p>
            <a:pPr algn="l" defTabSz="2438430" hangingPunct="1"/>
            <a:r>
              <a:rPr lang="en-US" sz="5333" kern="1200" dirty="0">
                <a:solidFill>
                  <a:prstClr val="black"/>
                </a:solidFill>
                <a:latin typeface="Calibri" panose="020F0502020204030204"/>
              </a:rPr>
              <a:t>Observe state </a:t>
            </a:r>
            <a:r>
              <a:rPr lang="en-US" sz="5333" i="1" kern="1200" dirty="0">
                <a:solidFill>
                  <a:prstClr val="black"/>
                </a:solidFill>
                <a:latin typeface="Calibri" panose="020F0502020204030204"/>
              </a:rPr>
              <a:t>s</a:t>
            </a:r>
          </a:p>
        </p:txBody>
      </p:sp>
      <p:sp>
        <p:nvSpPr>
          <p:cNvPr id="167" name="TextBox 166"/>
          <p:cNvSpPr txBox="1"/>
          <p:nvPr/>
        </p:nvSpPr>
        <p:spPr>
          <a:xfrm>
            <a:off x="10299748" y="7376956"/>
            <a:ext cx="3283143" cy="830997"/>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parameter </a:t>
            </a:r>
            <a:r>
              <a:rPr lang="en-US" sz="4800" kern="1200" dirty="0" err="1">
                <a:solidFill>
                  <a:prstClr val="black"/>
                </a:solidFill>
                <a:latin typeface="Calibri" panose="020F0502020204030204"/>
              </a:rPr>
              <a:t>θ</a:t>
            </a:r>
            <a:endParaRPr lang="en-US" sz="4800" kern="1200" dirty="0">
              <a:solidFill>
                <a:prstClr val="black"/>
              </a:solidFill>
              <a:latin typeface="Calibri" panose="020F0502020204030204"/>
            </a:endParaRPr>
          </a:p>
        </p:txBody>
      </p:sp>
      <p:pic>
        <p:nvPicPr>
          <p:cNvPr id="169" name="Picture 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7504" y="10710121"/>
            <a:ext cx="7692907" cy="2224456"/>
          </a:xfrm>
          <a:prstGeom prst="rect">
            <a:avLst/>
          </a:prstGeom>
        </p:spPr>
      </p:pic>
      <p:cxnSp>
        <p:nvCxnSpPr>
          <p:cNvPr id="170" name="Straight Arrow Connector 169"/>
          <p:cNvCxnSpPr>
            <a:stCxn id="169" idx="0"/>
            <a:endCxn id="172" idx="1"/>
          </p:cNvCxnSpPr>
          <p:nvPr/>
        </p:nvCxnSpPr>
        <p:spPr>
          <a:xfrm>
            <a:off x="10533958" y="10710121"/>
            <a:ext cx="4519578" cy="1780503"/>
          </a:xfrm>
          <a:prstGeom prst="straightConnector1">
            <a:avLst/>
          </a:prstGeom>
          <a:ln w="25400" cmpd="sng">
            <a:solidFill>
              <a:srgbClr val="ED411D"/>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72" name="TextBox 171"/>
          <p:cNvSpPr txBox="1"/>
          <p:nvPr/>
        </p:nvSpPr>
        <p:spPr>
          <a:xfrm>
            <a:off x="15053536" y="11623784"/>
            <a:ext cx="4251100" cy="1733680"/>
          </a:xfrm>
          <a:prstGeom prst="rect">
            <a:avLst/>
          </a:prstGeom>
          <a:noFill/>
        </p:spPr>
        <p:txBody>
          <a:bodyPr wrap="none" rtlCol="0">
            <a:spAutoFit/>
          </a:bodyPr>
          <a:lstStyle/>
          <a:p>
            <a:pPr algn="l" defTabSz="2438430" hangingPunct="1"/>
            <a:r>
              <a:rPr lang="en-US" sz="5333" kern="1200" dirty="0">
                <a:solidFill>
                  <a:srgbClr val="ED411D"/>
                </a:solidFill>
                <a:latin typeface="Calibri" panose="020F0502020204030204"/>
              </a:rPr>
              <a:t>estimate </a:t>
            </a:r>
            <a:r>
              <a:rPr lang="en-US" sz="5333" kern="1200">
                <a:solidFill>
                  <a:srgbClr val="ED411D"/>
                </a:solidFill>
                <a:latin typeface="Calibri" panose="020F0502020204030204"/>
              </a:rPr>
              <a:t>from </a:t>
            </a:r>
          </a:p>
          <a:p>
            <a:pPr algn="l" defTabSz="2438430" hangingPunct="1"/>
            <a:r>
              <a:rPr lang="en-US" sz="5333" kern="1200" dirty="0">
                <a:solidFill>
                  <a:srgbClr val="ED411D"/>
                </a:solidFill>
                <a:latin typeface="Calibri" panose="020F0502020204030204"/>
              </a:rPr>
              <a:t>empirical data</a:t>
            </a:r>
          </a:p>
        </p:txBody>
      </p:sp>
      <p:sp>
        <p:nvSpPr>
          <p:cNvPr id="176" name="Rectangle 175"/>
          <p:cNvSpPr/>
          <p:nvPr/>
        </p:nvSpPr>
        <p:spPr>
          <a:xfrm>
            <a:off x="3346023" y="11090306"/>
            <a:ext cx="2632067" cy="913007"/>
          </a:xfrm>
          <a:prstGeom prst="rect">
            <a:avLst/>
          </a:prstGeom>
        </p:spPr>
        <p:txBody>
          <a:bodyPr wrap="none">
            <a:spAutoFit/>
          </a:bodyPr>
          <a:lstStyle/>
          <a:p>
            <a:pPr algn="l" defTabSz="2438430" hangingPunct="1"/>
            <a:r>
              <a:rPr lang="en-US" sz="5333" b="1" kern="1200" dirty="0">
                <a:solidFill>
                  <a:prstClr val="black"/>
                </a:solidFill>
                <a:latin typeface="Calibri" panose="020F0502020204030204"/>
              </a:rPr>
              <a:t>Training</a:t>
            </a:r>
            <a:r>
              <a:rPr lang="en-US" sz="5333" kern="1200" dirty="0">
                <a:solidFill>
                  <a:prstClr val="black"/>
                </a:solidFill>
                <a:latin typeface="Calibri" panose="020F0502020204030204"/>
              </a:rPr>
              <a:t>:</a:t>
            </a:r>
            <a:endParaRPr lang="en-US" sz="5333" i="1" kern="1200" dirty="0">
              <a:solidFill>
                <a:prstClr val="black"/>
              </a:solidFill>
              <a:latin typeface="Calibri" panose="020F0502020204030204"/>
            </a:endParaRPr>
          </a:p>
        </p:txBody>
      </p:sp>
      <p:sp>
        <p:nvSpPr>
          <p:cNvPr id="146" name="Rectangle 145"/>
          <p:cNvSpPr/>
          <p:nvPr/>
        </p:nvSpPr>
        <p:spPr>
          <a:xfrm>
            <a:off x="3346021" y="9317162"/>
            <a:ext cx="16846984" cy="913007"/>
          </a:xfrm>
          <a:prstGeom prst="rect">
            <a:avLst/>
          </a:prstGeom>
        </p:spPr>
        <p:txBody>
          <a:bodyPr wrap="none">
            <a:spAutoFit/>
          </a:bodyPr>
          <a:lstStyle/>
          <a:p>
            <a:pPr algn="l" defTabSz="2438430" hangingPunct="1"/>
            <a:r>
              <a:rPr lang="en-US" sz="5333" b="1" kern="1200" dirty="0">
                <a:solidFill>
                  <a:prstClr val="black"/>
                </a:solidFill>
                <a:latin typeface="Calibri" panose="020F0502020204030204"/>
              </a:rPr>
              <a:t>Collect experience data</a:t>
            </a:r>
            <a:r>
              <a:rPr lang="en-US" sz="5333" kern="1200" dirty="0">
                <a:solidFill>
                  <a:prstClr val="black"/>
                </a:solidFill>
                <a:latin typeface="Calibri" panose="020F0502020204030204"/>
              </a:rPr>
              <a:t>: trajectory of [state, action, reward]</a:t>
            </a:r>
            <a:endParaRPr lang="en-US" sz="5333" i="1" kern="1200" dirty="0">
              <a:solidFill>
                <a:prstClr val="black"/>
              </a:solidFill>
              <a:latin typeface="Calibri" panose="020F0502020204030204"/>
            </a:endParaRPr>
          </a:p>
        </p:txBody>
      </p:sp>
    </p:spTree>
    <p:custDataLst>
      <p:tags r:id="rId1"/>
    </p:custDataLst>
    <p:extLst>
      <p:ext uri="{BB962C8B-B14F-4D97-AF65-F5344CB8AC3E}">
        <p14:creationId xmlns:p14="http://schemas.microsoft.com/office/powerpoint/2010/main" val="907290817"/>
      </p:ext>
    </p:extLst>
  </p:cSld>
  <p:clrMapOvr>
    <a:masterClrMapping/>
  </p:clrMapOvr>
  <mc:AlternateContent xmlns:mc="http://schemas.openxmlformats.org/markup-compatibility/2006" xmlns:p14="http://schemas.microsoft.com/office/powerpoint/2010/main">
    <mc:Choice Requires="p14">
      <p:transition spd="slow" p14:dur="2000" advTm="46442"/>
    </mc:Choice>
    <mc:Fallback xmlns="">
      <p:transition spd="slow" advTm="46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500"/>
                                        <p:tgtEl>
                                          <p:spTgt spid="17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6" grpId="0"/>
      <p:bldP spid="1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45</a:t>
            </a:fld>
            <a:endParaRPr lang="en-US" kern="1200">
              <a:solidFill>
                <a:prstClr val="black">
                  <a:tint val="75000"/>
                </a:prstClr>
              </a:solidFill>
              <a:latin typeface="Calibri" panose="020F0502020204030204"/>
            </a:endParaRPr>
          </a:p>
        </p:txBody>
      </p:sp>
      <p:sp>
        <p:nvSpPr>
          <p:cNvPr id="5" name="Title 1"/>
          <p:cNvSpPr>
            <a:spLocks noGrp="1"/>
          </p:cNvSpPr>
          <p:nvPr>
            <p:ph type="title"/>
          </p:nvPr>
        </p:nvSpPr>
        <p:spPr>
          <a:xfrm>
            <a:off x="5985547" y="1183856"/>
            <a:ext cx="12344400" cy="1714501"/>
          </a:xfrm>
        </p:spPr>
        <p:txBody>
          <a:bodyPr/>
          <a:lstStyle/>
          <a:p>
            <a:pPr algn="ctr"/>
            <a:r>
              <a:rPr lang="en-US" sz="7200" b="1" dirty="0"/>
              <a:t>What </a:t>
            </a:r>
            <a:r>
              <a:rPr lang="en-US" sz="7200" b="1" dirty="0" err="1"/>
              <a:t>Pensieve</a:t>
            </a:r>
            <a:r>
              <a:rPr lang="en-US" sz="7200" b="1" dirty="0"/>
              <a:t> is good at</a:t>
            </a:r>
          </a:p>
        </p:txBody>
      </p:sp>
      <p:sp>
        <p:nvSpPr>
          <p:cNvPr id="6" name="Content Placeholder 2"/>
          <p:cNvSpPr>
            <a:spLocks noGrp="1"/>
          </p:cNvSpPr>
          <p:nvPr>
            <p:ph idx="1"/>
          </p:nvPr>
        </p:nvSpPr>
        <p:spPr>
          <a:xfrm>
            <a:off x="3279690" y="4040443"/>
            <a:ext cx="18108045" cy="7530171"/>
          </a:xfrm>
        </p:spPr>
        <p:txBody>
          <a:bodyPr>
            <a:noAutofit/>
          </a:bodyPr>
          <a:lstStyle/>
          <a:p>
            <a:endParaRPr lang="en-US" sz="5867" dirty="0"/>
          </a:p>
          <a:p>
            <a:r>
              <a:rPr lang="en-US" sz="5867" dirty="0"/>
              <a:t>Learn the dynamics </a:t>
            </a:r>
            <a:r>
              <a:rPr lang="en-US" sz="5867" b="1" dirty="0">
                <a:solidFill>
                  <a:srgbClr val="C00000"/>
                </a:solidFill>
              </a:rPr>
              <a:t>directly from experience</a:t>
            </a:r>
          </a:p>
          <a:p>
            <a:endParaRPr lang="en-US" sz="5867" dirty="0"/>
          </a:p>
          <a:p>
            <a:r>
              <a:rPr lang="en-US" sz="5867" dirty="0"/>
              <a:t>Optimize the high level </a:t>
            </a:r>
            <a:r>
              <a:rPr lang="en-US" sz="5867" dirty="0" err="1"/>
              <a:t>QoE</a:t>
            </a:r>
            <a:r>
              <a:rPr lang="en-US" sz="5867" dirty="0"/>
              <a:t> objective </a:t>
            </a:r>
            <a:r>
              <a:rPr lang="en-US" sz="5867" b="1" dirty="0">
                <a:solidFill>
                  <a:srgbClr val="C00000"/>
                </a:solidFill>
              </a:rPr>
              <a:t>end-to-end </a:t>
            </a:r>
          </a:p>
          <a:p>
            <a:endParaRPr lang="en-US" sz="5867" dirty="0"/>
          </a:p>
          <a:p>
            <a:r>
              <a:rPr lang="en-US" sz="5867" dirty="0"/>
              <a:t>Extract control rules from </a:t>
            </a:r>
            <a:r>
              <a:rPr lang="en-US" sz="5867" b="1" dirty="0">
                <a:solidFill>
                  <a:srgbClr val="C00000"/>
                </a:solidFill>
              </a:rPr>
              <a:t>raw high-dimensional</a:t>
            </a:r>
            <a:r>
              <a:rPr lang="en-US" sz="5867" dirty="0"/>
              <a:t> signals</a:t>
            </a:r>
          </a:p>
        </p:txBody>
      </p:sp>
    </p:spTree>
    <p:custDataLst>
      <p:tags r:id="rId1"/>
    </p:custDataLst>
    <p:extLst>
      <p:ext uri="{BB962C8B-B14F-4D97-AF65-F5344CB8AC3E}">
        <p14:creationId xmlns:p14="http://schemas.microsoft.com/office/powerpoint/2010/main" val="149455393"/>
      </p:ext>
    </p:extLst>
  </p:cSld>
  <p:clrMapOvr>
    <a:masterClrMapping/>
  </p:clrMapOvr>
  <mc:AlternateContent xmlns:mc="http://schemas.openxmlformats.org/markup-compatibility/2006" xmlns:p14="http://schemas.microsoft.com/office/powerpoint/2010/main">
    <mc:Choice Requires="p14">
      <p:transition spd="slow" p14:dur="2000" advTm="60560"/>
    </mc:Choice>
    <mc:Fallback xmlns="">
      <p:transition spd="slow" advTm="60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3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35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35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213436" y="308949"/>
            <a:ext cx="11830051" cy="1491259"/>
          </a:xfrm>
          <a:prstGeom prst="rect">
            <a:avLst/>
          </a:prstGeom>
        </p:spPr>
        <p:txBody>
          <a:bodyPr vert="horz" lIns="102872" tIns="51437" rIns="102872" bIns="5143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438430"/>
            <a:r>
              <a:rPr lang="en-US" sz="7200" b="1" dirty="0" err="1">
                <a:solidFill>
                  <a:prstClr val="black"/>
                </a:solidFill>
                <a:latin typeface="Calibri Light" panose="020F0302020204030204"/>
              </a:rPr>
              <a:t>Pensieve</a:t>
            </a:r>
            <a:r>
              <a:rPr lang="en-US" sz="7200" b="1" dirty="0">
                <a:solidFill>
                  <a:prstClr val="black"/>
                </a:solidFill>
                <a:latin typeface="Calibri Light" panose="020F0302020204030204"/>
              </a:rPr>
              <a:t> Training System</a:t>
            </a:r>
          </a:p>
        </p:txBody>
      </p:sp>
      <p:sp>
        <p:nvSpPr>
          <p:cNvPr id="46" name="TextBox 45"/>
          <p:cNvSpPr txBox="1"/>
          <p:nvPr/>
        </p:nvSpPr>
        <p:spPr>
          <a:xfrm>
            <a:off x="16840813" y="5559715"/>
            <a:ext cx="5449131" cy="1405641"/>
          </a:xfrm>
          <a:prstGeom prst="rect">
            <a:avLst/>
          </a:prstGeom>
          <a:noFill/>
        </p:spPr>
        <p:txBody>
          <a:bodyPr wrap="square" rtlCol="0">
            <a:spAutoFit/>
          </a:bodyPr>
          <a:lstStyle/>
          <a:p>
            <a:pPr defTabSz="2438430" hangingPunct="1"/>
            <a:r>
              <a:rPr lang="en-US" sz="4267" kern="1200" dirty="0">
                <a:solidFill>
                  <a:prstClr val="black"/>
                </a:solidFill>
                <a:latin typeface="Calibri" panose="020F0502020204030204"/>
              </a:rPr>
              <a:t>{state, action, reward}</a:t>
            </a:r>
          </a:p>
          <a:p>
            <a:pPr defTabSz="2438430" hangingPunct="1"/>
            <a:r>
              <a:rPr lang="en-US" sz="4267" kern="1200" dirty="0">
                <a:solidFill>
                  <a:prstClr val="black"/>
                </a:solidFill>
                <a:latin typeface="Calibri" panose="020F0502020204030204"/>
              </a:rPr>
              <a:t>experiences</a:t>
            </a:r>
          </a:p>
        </p:txBody>
      </p:sp>
      <p:sp>
        <p:nvSpPr>
          <p:cNvPr id="50" name="TextBox 49"/>
          <p:cNvSpPr txBox="1"/>
          <p:nvPr/>
        </p:nvSpPr>
        <p:spPr>
          <a:xfrm>
            <a:off x="17039855" y="10823486"/>
            <a:ext cx="4997917" cy="1405641"/>
          </a:xfrm>
          <a:prstGeom prst="rect">
            <a:avLst/>
          </a:prstGeom>
          <a:noFill/>
        </p:spPr>
        <p:txBody>
          <a:bodyPr wrap="square" rtlCol="0">
            <a:spAutoFit/>
          </a:bodyPr>
          <a:lstStyle/>
          <a:p>
            <a:pPr defTabSz="2438430" hangingPunct="1"/>
            <a:r>
              <a:rPr lang="en-US" sz="4267" kern="1200" dirty="0">
                <a:solidFill>
                  <a:prstClr val="black"/>
                </a:solidFill>
                <a:latin typeface="Calibri" panose="020F0502020204030204"/>
              </a:rPr>
              <a:t>updated neural </a:t>
            </a:r>
          </a:p>
          <a:p>
            <a:pPr defTabSz="2438430" hangingPunct="1"/>
            <a:r>
              <a:rPr lang="en-US" sz="4267" kern="1200" dirty="0">
                <a:solidFill>
                  <a:prstClr val="black"/>
                </a:solidFill>
                <a:latin typeface="Calibri" panose="020F0502020204030204"/>
              </a:rPr>
              <a:t>network parameters</a:t>
            </a:r>
          </a:p>
        </p:txBody>
      </p:sp>
      <p:sp>
        <p:nvSpPr>
          <p:cNvPr id="3" name="Slide Number Placeholder 2"/>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46</a:t>
            </a:fld>
            <a:endParaRPr lang="en-US" kern="1200">
              <a:solidFill>
                <a:prstClr val="black">
                  <a:tint val="75000"/>
                </a:prstClr>
              </a:solidFill>
              <a:latin typeface="Calibri" panose="020F0502020204030204"/>
            </a:endParaRPr>
          </a:p>
        </p:txBody>
      </p:sp>
      <p:grpSp>
        <p:nvGrpSpPr>
          <p:cNvPr id="1210" name="Group 1209"/>
          <p:cNvGrpSpPr/>
          <p:nvPr/>
        </p:nvGrpSpPr>
        <p:grpSpPr>
          <a:xfrm>
            <a:off x="4953760" y="2605763"/>
            <a:ext cx="11085365" cy="10006709"/>
            <a:chOff x="1857660" y="977161"/>
            <a:chExt cx="4157012" cy="3752516"/>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3720" y="2153383"/>
              <a:ext cx="399652" cy="302684"/>
            </a:xfrm>
            <a:prstGeom prst="rect">
              <a:avLst/>
            </a:prstGeom>
          </p:spPr>
        </p:pic>
        <p:sp>
          <p:nvSpPr>
            <p:cNvPr id="22" name="Rectangle 21"/>
            <p:cNvSpPr/>
            <p:nvPr/>
          </p:nvSpPr>
          <p:spPr>
            <a:xfrm>
              <a:off x="3165994" y="2023595"/>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8333" y="3015764"/>
              <a:ext cx="405039" cy="309731"/>
            </a:xfrm>
            <a:prstGeom prst="rect">
              <a:avLst/>
            </a:prstGeom>
          </p:spPr>
        </p:pic>
        <p:sp>
          <p:nvSpPr>
            <p:cNvPr id="24" name="Rectangle 23"/>
            <p:cNvSpPr/>
            <p:nvPr/>
          </p:nvSpPr>
          <p:spPr>
            <a:xfrm>
              <a:off x="3165994" y="2890867"/>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318" y="4296303"/>
              <a:ext cx="405039" cy="306764"/>
            </a:xfrm>
            <a:prstGeom prst="rect">
              <a:avLst/>
            </a:prstGeom>
          </p:spPr>
        </p:pic>
        <p:sp>
          <p:nvSpPr>
            <p:cNvPr id="26" name="Rectangle 25"/>
            <p:cNvSpPr/>
            <p:nvPr/>
          </p:nvSpPr>
          <p:spPr>
            <a:xfrm>
              <a:off x="3165994" y="4137498"/>
              <a:ext cx="959689" cy="592179"/>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27" name="Oval 26"/>
            <p:cNvSpPr/>
            <p:nvPr/>
          </p:nvSpPr>
          <p:spPr>
            <a:xfrm>
              <a:off x="3606773" y="369284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28" name="Oval 27"/>
            <p:cNvSpPr/>
            <p:nvPr/>
          </p:nvSpPr>
          <p:spPr>
            <a:xfrm>
              <a:off x="3606773" y="379343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29" name="Oval 28"/>
            <p:cNvSpPr/>
            <p:nvPr/>
          </p:nvSpPr>
          <p:spPr>
            <a:xfrm>
              <a:off x="3606773" y="3894402"/>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cxnSp>
          <p:nvCxnSpPr>
            <p:cNvPr id="30" name="Straight Arrow Connector 29"/>
            <p:cNvCxnSpPr>
              <a:stCxn id="15" idx="3"/>
              <a:endCxn id="22" idx="1"/>
            </p:cNvCxnSpPr>
            <p:nvPr/>
          </p:nvCxnSpPr>
          <p:spPr>
            <a:xfrm>
              <a:off x="1919971" y="2301184"/>
              <a:ext cx="1246023"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24" idx="1"/>
            </p:cNvCxnSpPr>
            <p:nvPr/>
          </p:nvCxnSpPr>
          <p:spPr>
            <a:xfrm>
              <a:off x="1857660" y="3164914"/>
              <a:ext cx="1308334" cy="3983"/>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3"/>
              <a:endCxn id="26" idx="1"/>
            </p:cNvCxnSpPr>
            <p:nvPr/>
          </p:nvCxnSpPr>
          <p:spPr>
            <a:xfrm flipV="1">
              <a:off x="1890821" y="4433588"/>
              <a:ext cx="1275173" cy="2775"/>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5022" y="2141018"/>
              <a:ext cx="297465" cy="316778"/>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5023" y="3000674"/>
              <a:ext cx="297465" cy="316778"/>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2218" y="4277974"/>
              <a:ext cx="300269" cy="316778"/>
            </a:xfrm>
            <a:prstGeom prst="rect">
              <a:avLst/>
            </a:prstGeom>
          </p:spPr>
        </p:pic>
        <p:sp>
          <p:nvSpPr>
            <p:cNvPr id="39" name="Oval 38"/>
            <p:cNvSpPr/>
            <p:nvPr/>
          </p:nvSpPr>
          <p:spPr>
            <a:xfrm>
              <a:off x="5261656" y="367728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40" name="Oval 39"/>
            <p:cNvSpPr/>
            <p:nvPr/>
          </p:nvSpPr>
          <p:spPr>
            <a:xfrm>
              <a:off x="5261656" y="378730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41" name="Oval 40"/>
            <p:cNvSpPr/>
            <p:nvPr/>
          </p:nvSpPr>
          <p:spPr>
            <a:xfrm>
              <a:off x="5261656" y="3898191"/>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52" name="TextBox 51"/>
            <p:cNvSpPr txBox="1"/>
            <p:nvPr/>
          </p:nvSpPr>
          <p:spPr>
            <a:xfrm>
              <a:off x="3081674" y="977161"/>
              <a:ext cx="2932998" cy="557869"/>
            </a:xfrm>
            <a:prstGeom prst="rect">
              <a:avLst/>
            </a:prstGeom>
            <a:noFill/>
          </p:spPr>
          <p:txBody>
            <a:bodyPr wrap="square" rtlCol="0">
              <a:spAutoFit/>
            </a:bodyPr>
            <a:lstStyle/>
            <a:p>
              <a:pPr defTabSz="2438430" hangingPunct="1"/>
              <a:r>
                <a:rPr lang="en-US" sz="4800" b="1" kern="1200" dirty="0">
                  <a:solidFill>
                    <a:prstClr val="black"/>
                  </a:solidFill>
                  <a:latin typeface="Calibri" panose="020F0502020204030204"/>
                </a:rPr>
                <a:t>Video playback</a:t>
              </a:r>
            </a:p>
            <a:p>
              <a:pPr defTabSz="2438430" hangingPunct="1"/>
              <a:r>
                <a:rPr lang="en-US" sz="4267" i="1" kern="1200" dirty="0">
                  <a:solidFill>
                    <a:srgbClr val="3167FF"/>
                  </a:solidFill>
                  <a:latin typeface="Calibri" panose="020F0502020204030204"/>
                </a:rPr>
                <a:t>Fast chunk-level simulator</a:t>
              </a:r>
            </a:p>
          </p:txBody>
        </p:sp>
        <p:sp>
          <p:nvSpPr>
            <p:cNvPr id="66" name="Rectangle 65"/>
            <p:cNvSpPr/>
            <p:nvPr/>
          </p:nvSpPr>
          <p:spPr>
            <a:xfrm>
              <a:off x="4819767" y="201683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3733" b="1" kern="1200" dirty="0" err="1">
                  <a:solidFill>
                    <a:prstClr val="black"/>
                  </a:solidFill>
                  <a:latin typeface="Calibri" panose="020F0502020204030204"/>
                </a:rPr>
                <a:t>Pensieve</a:t>
              </a:r>
              <a:r>
                <a:rPr lang="en-US" sz="3733" b="1" kern="1200" dirty="0">
                  <a:solidFill>
                    <a:prstClr val="black"/>
                  </a:solidFill>
                  <a:latin typeface="Calibri" panose="020F0502020204030204"/>
                </a:rPr>
                <a:t> worker</a:t>
              </a:r>
            </a:p>
          </p:txBody>
        </p:sp>
        <p:sp>
          <p:nvSpPr>
            <p:cNvPr id="68" name="Rectangle 67"/>
            <p:cNvSpPr/>
            <p:nvPr/>
          </p:nvSpPr>
          <p:spPr>
            <a:xfrm>
              <a:off x="4819767" y="288887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3733" b="1" kern="1200" dirty="0" err="1">
                  <a:solidFill>
                    <a:prstClr val="black"/>
                  </a:solidFill>
                  <a:latin typeface="Calibri" panose="020F0502020204030204"/>
                </a:rPr>
                <a:t>Pensieve</a:t>
              </a:r>
              <a:r>
                <a:rPr lang="en-US" sz="3733" b="1" kern="1200" dirty="0">
                  <a:solidFill>
                    <a:prstClr val="black"/>
                  </a:solidFill>
                  <a:latin typeface="Calibri" panose="020F0502020204030204"/>
                </a:rPr>
                <a:t> worker</a:t>
              </a:r>
            </a:p>
          </p:txBody>
        </p:sp>
        <p:sp>
          <p:nvSpPr>
            <p:cNvPr id="69" name="Rectangle 68"/>
            <p:cNvSpPr/>
            <p:nvPr/>
          </p:nvSpPr>
          <p:spPr>
            <a:xfrm>
              <a:off x="4819767" y="4164690"/>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3733" b="1" kern="1200" dirty="0" err="1">
                  <a:solidFill>
                    <a:prstClr val="black"/>
                  </a:solidFill>
                  <a:latin typeface="Calibri" panose="020F0502020204030204"/>
                </a:rPr>
                <a:t>Pensieve</a:t>
              </a:r>
              <a:r>
                <a:rPr lang="en-US" sz="3733" b="1" kern="1200" dirty="0">
                  <a:solidFill>
                    <a:prstClr val="black"/>
                  </a:solidFill>
                  <a:latin typeface="Calibri" panose="020F0502020204030204"/>
                </a:rPr>
                <a:t> worker</a:t>
              </a:r>
            </a:p>
          </p:txBody>
        </p:sp>
      </p:grpSp>
      <p:sp>
        <p:nvSpPr>
          <p:cNvPr id="42" name="Rectangle 41"/>
          <p:cNvSpPr/>
          <p:nvPr/>
        </p:nvSpPr>
        <p:spPr>
          <a:xfrm>
            <a:off x="20700489" y="7506533"/>
            <a:ext cx="2674568" cy="2627600"/>
          </a:xfrm>
          <a:prstGeom prst="rect">
            <a:avLst/>
          </a:prstGeom>
          <a:solidFill>
            <a:schemeClr val="accent5">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4267" kern="1200" dirty="0" err="1">
                <a:solidFill>
                  <a:prstClr val="black"/>
                </a:solidFill>
                <a:latin typeface="Calibri" panose="020F0502020204030204"/>
              </a:rPr>
              <a:t>Pensieve</a:t>
            </a:r>
            <a:r>
              <a:rPr lang="en-US" sz="4267" kern="1200" dirty="0">
                <a:solidFill>
                  <a:prstClr val="black"/>
                </a:solidFill>
                <a:latin typeface="Calibri" panose="020F0502020204030204"/>
              </a:rPr>
              <a:t> master</a:t>
            </a:r>
          </a:p>
        </p:txBody>
      </p:sp>
      <p:cxnSp>
        <p:nvCxnSpPr>
          <p:cNvPr id="43" name="Straight Arrow Connector 42"/>
          <p:cNvCxnSpPr/>
          <p:nvPr/>
        </p:nvCxnSpPr>
        <p:spPr>
          <a:xfrm>
            <a:off x="15442853" y="5783812"/>
            <a:ext cx="5224683" cy="2747805"/>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8159367" y="2761202"/>
            <a:ext cx="5639939" cy="1487651"/>
          </a:xfrm>
          <a:prstGeom prst="rect">
            <a:avLst/>
          </a:prstGeom>
          <a:noFill/>
        </p:spPr>
        <p:txBody>
          <a:bodyPr wrap="square" rtlCol="0">
            <a:spAutoFit/>
          </a:bodyPr>
          <a:lstStyle/>
          <a:p>
            <a:pPr defTabSz="2438430" hangingPunct="1"/>
            <a:r>
              <a:rPr lang="en-US" sz="4800" b="1" kern="1200" dirty="0">
                <a:solidFill>
                  <a:prstClr val="black"/>
                </a:solidFill>
                <a:latin typeface="Calibri" panose="020F0502020204030204"/>
              </a:rPr>
              <a:t>Model update </a:t>
            </a:r>
          </a:p>
          <a:p>
            <a:pPr defTabSz="2438430" hangingPunct="1"/>
            <a:r>
              <a:rPr lang="en-US" sz="4267" i="1" kern="1200" dirty="0" err="1">
                <a:solidFill>
                  <a:srgbClr val="3167FF"/>
                </a:solidFill>
                <a:latin typeface="Calibri" panose="020F0502020204030204"/>
              </a:rPr>
              <a:t>TensorFlow</a:t>
            </a:r>
            <a:endParaRPr lang="en-US" sz="3733" i="1" kern="1200" dirty="0">
              <a:solidFill>
                <a:srgbClr val="3167FF"/>
              </a:solidFill>
              <a:latin typeface="Calibri" panose="020F0502020204030204"/>
            </a:endParaRPr>
          </a:p>
        </p:txBody>
      </p:sp>
      <p:cxnSp>
        <p:nvCxnSpPr>
          <p:cNvPr id="1182" name="Straight Arrow Connector 1181"/>
          <p:cNvCxnSpPr/>
          <p:nvPr/>
        </p:nvCxnSpPr>
        <p:spPr>
          <a:xfrm>
            <a:off x="15437600" y="8162906"/>
            <a:ext cx="5229936" cy="63415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85" name="Straight Arrow Connector 1184"/>
          <p:cNvCxnSpPr/>
          <p:nvPr/>
        </p:nvCxnSpPr>
        <p:spPr>
          <a:xfrm flipV="1">
            <a:off x="15437600" y="9200837"/>
            <a:ext cx="5229936" cy="3051835"/>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0" name="Straight Arrow Connector 1189"/>
          <p:cNvCxnSpPr/>
          <p:nvPr/>
        </p:nvCxnSpPr>
        <p:spPr>
          <a:xfrm flipH="1" flipV="1">
            <a:off x="15390838" y="6549514"/>
            <a:ext cx="5246341" cy="2651325"/>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5" name="Straight Arrow Connector 1194"/>
          <p:cNvCxnSpPr/>
          <p:nvPr/>
        </p:nvCxnSpPr>
        <p:spPr>
          <a:xfrm flipH="1">
            <a:off x="15380139" y="8531616"/>
            <a:ext cx="5278085" cy="2974955"/>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200" name="Straight Arrow Connector 1199"/>
          <p:cNvCxnSpPr/>
          <p:nvPr/>
        </p:nvCxnSpPr>
        <p:spPr>
          <a:xfrm flipH="1" flipV="1">
            <a:off x="15400173" y="8813420"/>
            <a:ext cx="5215984" cy="539789"/>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grpSp>
        <p:nvGrpSpPr>
          <p:cNvPr id="1209" name="Group 1208"/>
          <p:cNvGrpSpPr/>
          <p:nvPr/>
        </p:nvGrpSpPr>
        <p:grpSpPr>
          <a:xfrm>
            <a:off x="304801" y="2403884"/>
            <a:ext cx="7289976" cy="10553200"/>
            <a:chOff x="114300" y="901456"/>
            <a:chExt cx="2733741" cy="3957450"/>
          </a:xfrm>
        </p:grpSpPr>
        <p:sp>
          <p:nvSpPr>
            <p:cNvPr id="6" name="Rectangle 5"/>
            <p:cNvSpPr/>
            <p:nvPr/>
          </p:nvSpPr>
          <p:spPr>
            <a:xfrm>
              <a:off x="722124" y="215282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7" name="Rectangle 6"/>
            <p:cNvSpPr/>
            <p:nvPr/>
          </p:nvSpPr>
          <p:spPr>
            <a:xfrm>
              <a:off x="810415" y="209217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8" name="Rectangle 7"/>
            <p:cNvSpPr/>
            <p:nvPr/>
          </p:nvSpPr>
          <p:spPr>
            <a:xfrm>
              <a:off x="898706" y="202359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9" name="Rectangle 8"/>
            <p:cNvSpPr/>
            <p:nvPr/>
          </p:nvSpPr>
          <p:spPr>
            <a:xfrm>
              <a:off x="722124" y="3018329"/>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10" name="Rectangle 9"/>
            <p:cNvSpPr/>
            <p:nvPr/>
          </p:nvSpPr>
          <p:spPr>
            <a:xfrm>
              <a:off x="810415" y="295768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11" name="Rectangle 10"/>
            <p:cNvSpPr/>
            <p:nvPr/>
          </p:nvSpPr>
          <p:spPr>
            <a:xfrm>
              <a:off x="898706" y="288910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12" name="Rectangle 11"/>
            <p:cNvSpPr/>
            <p:nvPr/>
          </p:nvSpPr>
          <p:spPr>
            <a:xfrm>
              <a:off x="722124" y="430728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13" name="Rectangle 12"/>
            <p:cNvSpPr/>
            <p:nvPr/>
          </p:nvSpPr>
          <p:spPr>
            <a:xfrm>
              <a:off x="810415" y="424663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14" name="Rectangle 13"/>
            <p:cNvSpPr/>
            <p:nvPr/>
          </p:nvSpPr>
          <p:spPr>
            <a:xfrm>
              <a:off x="898706" y="417805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693" y="2002320"/>
              <a:ext cx="1025278" cy="597728"/>
            </a:xfrm>
            <a:prstGeom prst="rect">
              <a:avLst/>
            </a:prstGeom>
            <a:effectLst/>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5543" y="2849199"/>
              <a:ext cx="1025278" cy="597728"/>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543" y="4137499"/>
              <a:ext cx="1025278" cy="597728"/>
            </a:xfrm>
            <a:prstGeom prst="rect">
              <a:avLst/>
            </a:prstGeom>
          </p:spPr>
        </p:pic>
        <p:sp>
          <p:nvSpPr>
            <p:cNvPr id="18" name="Oval 17"/>
            <p:cNvSpPr/>
            <p:nvPr/>
          </p:nvSpPr>
          <p:spPr>
            <a:xfrm>
              <a:off x="1257888" y="372846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19" name="Oval 18"/>
            <p:cNvSpPr/>
            <p:nvPr/>
          </p:nvSpPr>
          <p:spPr>
            <a:xfrm>
              <a:off x="1257888" y="3826774"/>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20" name="Oval 19"/>
            <p:cNvSpPr/>
            <p:nvPr/>
          </p:nvSpPr>
          <p:spPr>
            <a:xfrm>
              <a:off x="1257888" y="39250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51" name="TextBox 50"/>
            <p:cNvSpPr txBox="1"/>
            <p:nvPr/>
          </p:nvSpPr>
          <p:spPr>
            <a:xfrm>
              <a:off x="114300" y="901456"/>
              <a:ext cx="2733741" cy="834868"/>
            </a:xfrm>
            <a:prstGeom prst="rect">
              <a:avLst/>
            </a:prstGeom>
            <a:noFill/>
          </p:spPr>
          <p:txBody>
            <a:bodyPr wrap="square" rtlCol="0">
              <a:spAutoFit/>
            </a:bodyPr>
            <a:lstStyle/>
            <a:p>
              <a:pPr defTabSz="2438430" hangingPunct="1"/>
              <a:r>
                <a:rPr lang="en-US" sz="4800" b="1" kern="1200" dirty="0">
                  <a:solidFill>
                    <a:prstClr val="black"/>
                  </a:solidFill>
                  <a:latin typeface="Calibri" panose="020F0502020204030204"/>
                </a:rPr>
                <a:t>Large corpus of </a:t>
              </a:r>
            </a:p>
            <a:p>
              <a:pPr defTabSz="2438430" hangingPunct="1"/>
              <a:r>
                <a:rPr lang="en-US" sz="4800" b="1" kern="1200" dirty="0">
                  <a:solidFill>
                    <a:prstClr val="black"/>
                  </a:solidFill>
                  <a:latin typeface="Calibri" panose="020F0502020204030204"/>
                </a:rPr>
                <a:t>network traces</a:t>
              </a:r>
            </a:p>
            <a:p>
              <a:pPr defTabSz="2438430" hangingPunct="1"/>
              <a:r>
                <a:rPr lang="en-US" sz="4267" i="1" kern="1200" dirty="0">
                  <a:solidFill>
                    <a:srgbClr val="3167FF"/>
                  </a:solidFill>
                  <a:latin typeface="Calibri" panose="020F0502020204030204"/>
                </a:rPr>
                <a:t>cellular, broadband, synthetic</a:t>
              </a:r>
            </a:p>
          </p:txBody>
        </p:sp>
        <p:sp>
          <p:nvSpPr>
            <p:cNvPr id="54" name="Rectangle 53"/>
            <p:cNvSpPr/>
            <p:nvPr/>
          </p:nvSpPr>
          <p:spPr>
            <a:xfrm>
              <a:off x="916931" y="2022722"/>
              <a:ext cx="973890"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57" name="Rectangle 56"/>
            <p:cNvSpPr/>
            <p:nvPr/>
          </p:nvSpPr>
          <p:spPr>
            <a:xfrm>
              <a:off x="894693" y="2872272"/>
              <a:ext cx="958955"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59" name="Rectangle 58"/>
            <p:cNvSpPr/>
            <p:nvPr/>
          </p:nvSpPr>
          <p:spPr>
            <a:xfrm>
              <a:off x="895410" y="4166211"/>
              <a:ext cx="961413"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sp>
          <p:nvSpPr>
            <p:cNvPr id="1207" name="Rectangle 1206"/>
            <p:cNvSpPr/>
            <p:nvPr/>
          </p:nvSpPr>
          <p:spPr>
            <a:xfrm>
              <a:off x="883692" y="2002320"/>
              <a:ext cx="18288" cy="589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208" name="Rectangle 1207"/>
            <p:cNvSpPr/>
            <p:nvPr/>
          </p:nvSpPr>
          <p:spPr>
            <a:xfrm>
              <a:off x="874462" y="4728928"/>
              <a:ext cx="100584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grpSp>
    </p:spTree>
    <p:custDataLst>
      <p:tags r:id="rId1"/>
    </p:custDataLst>
    <p:extLst>
      <p:ext uri="{BB962C8B-B14F-4D97-AF65-F5344CB8AC3E}">
        <p14:creationId xmlns:p14="http://schemas.microsoft.com/office/powerpoint/2010/main" val="1436066798"/>
      </p:ext>
    </p:extLst>
  </p:cSld>
  <p:clrMapOvr>
    <a:masterClrMapping/>
  </p:clrMapOvr>
  <mc:AlternateContent xmlns:mc="http://schemas.openxmlformats.org/markup-compatibility/2006" xmlns:p14="http://schemas.microsoft.com/office/powerpoint/2010/main">
    <mc:Choice Requires="p14">
      <p:transition spd="slow" p14:dur="2000" advTm="41936"/>
    </mc:Choice>
    <mc:Fallback xmlns="">
      <p:transition spd="slow" advTm="41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9"/>
                                        </p:tgtEl>
                                        <p:attrNameLst>
                                          <p:attrName>style.visibility</p:attrName>
                                        </p:attrNameLst>
                                      </p:cBhvr>
                                      <p:to>
                                        <p:strVal val="visible"/>
                                      </p:to>
                                    </p:set>
                                    <p:animEffect transition="in" filter="fade">
                                      <p:cBhvr>
                                        <p:cTn id="7" dur="500"/>
                                        <p:tgtEl>
                                          <p:spTgt spid="12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10"/>
                                        </p:tgtEl>
                                        <p:attrNameLst>
                                          <p:attrName>style.visibility</p:attrName>
                                        </p:attrNameLst>
                                      </p:cBhvr>
                                      <p:to>
                                        <p:strVal val="visible"/>
                                      </p:to>
                                    </p:set>
                                    <p:animEffect transition="in" filter="wipe(left)">
                                      <p:cBhvr>
                                        <p:cTn id="12" dur="500"/>
                                        <p:tgtEl>
                                          <p:spTgt spid="12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22" presetClass="entr" presetSubtype="8"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2" presetClass="entr" presetSubtype="8" fill="hold" nodeType="withEffect">
                                  <p:stCondLst>
                                    <p:cond delay="0"/>
                                  </p:stCondLst>
                                  <p:childTnLst>
                                    <p:set>
                                      <p:cBhvr>
                                        <p:cTn id="25" dur="1" fill="hold">
                                          <p:stCondLst>
                                            <p:cond delay="0"/>
                                          </p:stCondLst>
                                        </p:cTn>
                                        <p:tgtEl>
                                          <p:spTgt spid="1182"/>
                                        </p:tgtEl>
                                        <p:attrNameLst>
                                          <p:attrName>style.visibility</p:attrName>
                                        </p:attrNameLst>
                                      </p:cBhvr>
                                      <p:to>
                                        <p:strVal val="visible"/>
                                      </p:to>
                                    </p:set>
                                    <p:animEffect transition="in" filter="wipe(left)">
                                      <p:cBhvr>
                                        <p:cTn id="26" dur="500"/>
                                        <p:tgtEl>
                                          <p:spTgt spid="1182"/>
                                        </p:tgtEl>
                                      </p:cBhvr>
                                    </p:animEffect>
                                  </p:childTnLst>
                                </p:cTn>
                              </p:par>
                              <p:par>
                                <p:cTn id="27" presetID="22" presetClass="entr" presetSubtype="8" fill="hold" nodeType="withEffect">
                                  <p:stCondLst>
                                    <p:cond delay="0"/>
                                  </p:stCondLst>
                                  <p:childTnLst>
                                    <p:set>
                                      <p:cBhvr>
                                        <p:cTn id="28" dur="1" fill="hold">
                                          <p:stCondLst>
                                            <p:cond delay="0"/>
                                          </p:stCondLst>
                                        </p:cTn>
                                        <p:tgtEl>
                                          <p:spTgt spid="1185"/>
                                        </p:tgtEl>
                                        <p:attrNameLst>
                                          <p:attrName>style.visibility</p:attrName>
                                        </p:attrNameLst>
                                      </p:cBhvr>
                                      <p:to>
                                        <p:strVal val="visible"/>
                                      </p:to>
                                    </p:set>
                                    <p:animEffect transition="in" filter="wipe(left)">
                                      <p:cBhvr>
                                        <p:cTn id="29" dur="500"/>
                                        <p:tgtEl>
                                          <p:spTgt spid="118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95"/>
                                        </p:tgtEl>
                                        <p:attrNameLst>
                                          <p:attrName>style.visibility</p:attrName>
                                        </p:attrNameLst>
                                      </p:cBhvr>
                                      <p:to>
                                        <p:strVal val="visible"/>
                                      </p:to>
                                    </p:set>
                                    <p:animEffect transition="in" filter="wipe(right)">
                                      <p:cBhvr>
                                        <p:cTn id="37" dur="500"/>
                                        <p:tgtEl>
                                          <p:spTgt spid="1195"/>
                                        </p:tgtEl>
                                      </p:cBhvr>
                                    </p:animEffect>
                                  </p:childTnLst>
                                </p:cTn>
                              </p:par>
                              <p:par>
                                <p:cTn id="38" presetID="22" presetClass="entr" presetSubtype="2" fill="hold" nodeType="withEffect">
                                  <p:stCondLst>
                                    <p:cond delay="0"/>
                                  </p:stCondLst>
                                  <p:childTnLst>
                                    <p:set>
                                      <p:cBhvr>
                                        <p:cTn id="39" dur="1" fill="hold">
                                          <p:stCondLst>
                                            <p:cond delay="0"/>
                                          </p:stCondLst>
                                        </p:cTn>
                                        <p:tgtEl>
                                          <p:spTgt spid="1200"/>
                                        </p:tgtEl>
                                        <p:attrNameLst>
                                          <p:attrName>style.visibility</p:attrName>
                                        </p:attrNameLst>
                                      </p:cBhvr>
                                      <p:to>
                                        <p:strVal val="visible"/>
                                      </p:to>
                                    </p:set>
                                    <p:animEffect transition="in" filter="wipe(right)">
                                      <p:cBhvr>
                                        <p:cTn id="40" dur="500"/>
                                        <p:tgtEl>
                                          <p:spTgt spid="1200"/>
                                        </p:tgtEl>
                                      </p:cBhvr>
                                    </p:animEffect>
                                  </p:childTnLst>
                                </p:cTn>
                              </p:par>
                              <p:par>
                                <p:cTn id="41" presetID="22" presetClass="entr" presetSubtype="2" fill="hold" nodeType="withEffect">
                                  <p:stCondLst>
                                    <p:cond delay="0"/>
                                  </p:stCondLst>
                                  <p:childTnLst>
                                    <p:set>
                                      <p:cBhvr>
                                        <p:cTn id="42" dur="1" fill="hold">
                                          <p:stCondLst>
                                            <p:cond delay="0"/>
                                          </p:stCondLst>
                                        </p:cTn>
                                        <p:tgtEl>
                                          <p:spTgt spid="1190"/>
                                        </p:tgtEl>
                                        <p:attrNameLst>
                                          <p:attrName>style.visibility</p:attrName>
                                        </p:attrNameLst>
                                      </p:cBhvr>
                                      <p:to>
                                        <p:strVal val="visible"/>
                                      </p:to>
                                    </p:set>
                                    <p:animEffect transition="in" filter="wipe(right)">
                                      <p:cBhvr>
                                        <p:cTn id="43" dur="500"/>
                                        <p:tgtEl>
                                          <p:spTgt spid="119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right)">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42" grpId="0" animBg="1"/>
      <p:bldP spid="5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863583" y="1304836"/>
            <a:ext cx="28314387" cy="12136845"/>
          </a:xfrm>
          <a:prstGeom prst="rect">
            <a:avLst/>
          </a:prstGeom>
        </p:spPr>
      </p:pic>
      <p:sp>
        <p:nvSpPr>
          <p:cNvPr id="3" name="Slide Number Placeholder 2"/>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47</a:t>
            </a:fld>
            <a:endParaRPr lang="en-US" kern="1200">
              <a:solidFill>
                <a:prstClr val="black">
                  <a:tint val="75000"/>
                </a:prstClr>
              </a:solidFill>
              <a:latin typeface="Calibri" panose="020F0502020204030204"/>
            </a:endParaRPr>
          </a:p>
        </p:txBody>
      </p:sp>
      <p:sp>
        <p:nvSpPr>
          <p:cNvPr id="2" name="TextBox 1"/>
          <p:cNvSpPr txBox="1"/>
          <p:nvPr/>
        </p:nvSpPr>
        <p:spPr>
          <a:xfrm>
            <a:off x="724335" y="3866502"/>
            <a:ext cx="923330" cy="2738341"/>
          </a:xfrm>
          <a:prstGeom prst="rect">
            <a:avLst/>
          </a:prstGeom>
          <a:solidFill>
            <a:schemeClr val="bg1"/>
          </a:solidFill>
        </p:spPr>
        <p:txBody>
          <a:bodyPr vert="vert270" wrap="square" rtlCol="0">
            <a:spAutoFit/>
          </a:bodyPr>
          <a:lstStyle/>
          <a:p>
            <a:pPr defTabSz="2438430" hangingPunct="1"/>
            <a:r>
              <a:rPr lang="en-US" sz="4800" kern="1200" dirty="0" err="1">
                <a:solidFill>
                  <a:srgbClr val="ED411D"/>
                </a:solidFill>
                <a:latin typeface="Calibri" panose="020F0502020204030204"/>
              </a:rPr>
              <a:t>Pensieve</a:t>
            </a:r>
            <a:endParaRPr lang="en-US" sz="4800" kern="1200" dirty="0">
              <a:solidFill>
                <a:srgbClr val="ED411D"/>
              </a:solidFill>
              <a:latin typeface="Calibri" panose="020F0502020204030204"/>
            </a:endParaRPr>
          </a:p>
        </p:txBody>
      </p:sp>
      <p:sp>
        <p:nvSpPr>
          <p:cNvPr id="6" name="TextBox 5"/>
          <p:cNvSpPr txBox="1"/>
          <p:nvPr/>
        </p:nvSpPr>
        <p:spPr>
          <a:xfrm>
            <a:off x="724332" y="9166511"/>
            <a:ext cx="923330" cy="1642163"/>
          </a:xfrm>
          <a:prstGeom prst="rect">
            <a:avLst/>
          </a:prstGeom>
          <a:solidFill>
            <a:schemeClr val="bg1"/>
          </a:solidFill>
        </p:spPr>
        <p:txBody>
          <a:bodyPr vert="vert270" wrap="square" rtlCol="0">
            <a:spAutoFit/>
          </a:bodyPr>
          <a:lstStyle/>
          <a:p>
            <a:pPr defTabSz="2438430" hangingPunct="1"/>
            <a:r>
              <a:rPr lang="en-US" sz="4800" kern="1200" dirty="0">
                <a:solidFill>
                  <a:srgbClr val="0070C0"/>
                </a:solidFill>
                <a:latin typeface="Calibri" panose="020F0502020204030204"/>
              </a:rPr>
              <a:t>MPC</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1275" y="8227768"/>
            <a:ext cx="3255712" cy="3255712"/>
          </a:xfrm>
          <a:prstGeom prst="rect">
            <a:avLst/>
          </a:prstGeom>
        </p:spPr>
      </p:pic>
      <p:sp>
        <p:nvSpPr>
          <p:cNvPr id="4" name="Title 1"/>
          <p:cNvSpPr txBox="1">
            <a:spLocks/>
          </p:cNvSpPr>
          <p:nvPr/>
        </p:nvSpPr>
        <p:spPr>
          <a:xfrm>
            <a:off x="6463697" y="545096"/>
            <a:ext cx="11830051" cy="1491259"/>
          </a:xfrm>
          <a:prstGeom prst="rect">
            <a:avLst/>
          </a:prstGeom>
        </p:spPr>
        <p:txBody>
          <a:bodyPr vert="horz" lIns="102872" tIns="51437" rIns="102872" bIns="5143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438430"/>
            <a:r>
              <a:rPr lang="en-US" sz="7200" b="1" dirty="0">
                <a:solidFill>
                  <a:prstClr val="black"/>
                </a:solidFill>
                <a:latin typeface="Calibri Light" panose="020F0302020204030204"/>
              </a:rPr>
              <a:t>Demo</a:t>
            </a:r>
          </a:p>
        </p:txBody>
      </p:sp>
      <p:sp>
        <p:nvSpPr>
          <p:cNvPr id="9" name="TextBox 8"/>
          <p:cNvSpPr txBox="1"/>
          <p:nvPr/>
        </p:nvSpPr>
        <p:spPr>
          <a:xfrm rot="5400000" flipH="1">
            <a:off x="18050662" y="7924228"/>
            <a:ext cx="1169551" cy="4613896"/>
          </a:xfrm>
          <a:prstGeom prst="rect">
            <a:avLst/>
          </a:prstGeom>
          <a:noFill/>
        </p:spPr>
        <p:txBody>
          <a:bodyPr vert="vert270" wrap="square" rtlCol="0">
            <a:spAutoFit/>
          </a:bodyPr>
          <a:lstStyle/>
          <a:p>
            <a:pPr defTabSz="2438430" hangingPunct="1"/>
            <a:r>
              <a:rPr lang="en-US" sz="6400" kern="1200" dirty="0" err="1">
                <a:solidFill>
                  <a:srgbClr val="ED411D"/>
                </a:solidFill>
                <a:latin typeface="Calibri" panose="020F0502020204030204"/>
              </a:rPr>
              <a:t>Rebuffering</a:t>
            </a:r>
            <a:endParaRPr lang="en-US" sz="6400" kern="1200" dirty="0">
              <a:solidFill>
                <a:srgbClr val="ED411D"/>
              </a:solidFill>
              <a:latin typeface="Calibri" panose="020F0502020204030204"/>
            </a:endParaRPr>
          </a:p>
        </p:txBody>
      </p:sp>
      <p:sp>
        <p:nvSpPr>
          <p:cNvPr id="7" name="Rectangle 6"/>
          <p:cNvSpPr/>
          <p:nvPr/>
        </p:nvSpPr>
        <p:spPr>
          <a:xfrm>
            <a:off x="724332" y="2036355"/>
            <a:ext cx="9797533" cy="1067634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3" name="Rectangle 12"/>
          <p:cNvSpPr/>
          <p:nvPr/>
        </p:nvSpPr>
        <p:spPr>
          <a:xfrm>
            <a:off x="16757708" y="12217402"/>
            <a:ext cx="926984" cy="48454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cxnSp>
        <p:nvCxnSpPr>
          <p:cNvPr id="15" name="Straight Arrow Connector 14"/>
          <p:cNvCxnSpPr/>
          <p:nvPr/>
        </p:nvCxnSpPr>
        <p:spPr>
          <a:xfrm flipH="1">
            <a:off x="17777347" y="7001052"/>
            <a:ext cx="690517" cy="1226717"/>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9964400" y="7027383"/>
            <a:ext cx="153968" cy="1144781"/>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341395" y="7027381"/>
            <a:ext cx="607573" cy="986480"/>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091324" y="6080675"/>
            <a:ext cx="6405992" cy="913007"/>
          </a:xfrm>
          <a:prstGeom prst="rect">
            <a:avLst/>
          </a:prstGeom>
          <a:noFill/>
        </p:spPr>
        <p:txBody>
          <a:bodyPr wrap="square" rtlCol="0">
            <a:spAutoFit/>
          </a:bodyPr>
          <a:lstStyle/>
          <a:p>
            <a:pPr algn="l" defTabSz="2438430" hangingPunct="1"/>
            <a:r>
              <a:rPr lang="en-US" sz="5333" kern="1200" dirty="0">
                <a:solidFill>
                  <a:prstClr val="black"/>
                </a:solidFill>
                <a:latin typeface="Calibri" panose="020F0502020204030204"/>
              </a:rPr>
              <a:t>chances of outage</a:t>
            </a:r>
          </a:p>
        </p:txBody>
      </p:sp>
      <p:sp>
        <p:nvSpPr>
          <p:cNvPr id="16" name="Rectangle 15"/>
          <p:cNvSpPr/>
          <p:nvPr/>
        </p:nvSpPr>
        <p:spPr>
          <a:xfrm rot="16200000">
            <a:off x="9059425" y="3590892"/>
            <a:ext cx="3451267" cy="117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4267" kern="1200" dirty="0" err="1">
                <a:solidFill>
                  <a:srgbClr val="ED411D"/>
                </a:solidFill>
                <a:latin typeface="Calibri" panose="020F0502020204030204"/>
              </a:rPr>
              <a:t>Pensieve</a:t>
            </a:r>
            <a:r>
              <a:rPr lang="en-US" sz="4267" kern="1200" dirty="0">
                <a:solidFill>
                  <a:srgbClr val="ED411D"/>
                </a:solidFill>
                <a:latin typeface="Calibri" panose="020F0502020204030204"/>
              </a:rPr>
              <a:t> buffer (sec)</a:t>
            </a:r>
          </a:p>
        </p:txBody>
      </p:sp>
      <p:sp>
        <p:nvSpPr>
          <p:cNvPr id="20" name="Rectangle 19"/>
          <p:cNvSpPr/>
          <p:nvPr/>
        </p:nvSpPr>
        <p:spPr>
          <a:xfrm rot="16200000">
            <a:off x="9108964" y="10077156"/>
            <a:ext cx="3391229" cy="1215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4267" kern="1200" dirty="0">
                <a:solidFill>
                  <a:srgbClr val="2379B5"/>
                </a:solidFill>
                <a:latin typeface="Calibri" panose="020F0502020204030204"/>
              </a:rPr>
              <a:t>MPC </a:t>
            </a:r>
          </a:p>
          <a:p>
            <a:pPr defTabSz="2438430" hangingPunct="1"/>
            <a:r>
              <a:rPr lang="en-US" sz="4267" kern="1200" dirty="0">
                <a:solidFill>
                  <a:srgbClr val="2379B5"/>
                </a:solidFill>
                <a:latin typeface="Calibri" panose="020F0502020204030204"/>
              </a:rPr>
              <a:t>buffer (sec)</a:t>
            </a:r>
          </a:p>
        </p:txBody>
      </p:sp>
      <p:sp>
        <p:nvSpPr>
          <p:cNvPr id="22" name="Rectangle 21"/>
          <p:cNvSpPr/>
          <p:nvPr/>
        </p:nvSpPr>
        <p:spPr>
          <a:xfrm rot="16200000">
            <a:off x="9145673" y="6839271"/>
            <a:ext cx="3173203" cy="1215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4267" kern="1200" dirty="0">
                <a:solidFill>
                  <a:prstClr val="black"/>
                </a:solidFill>
                <a:latin typeface="Calibri" panose="020F0502020204030204"/>
              </a:rPr>
              <a:t>Throughput (mbps)</a:t>
            </a:r>
          </a:p>
        </p:txBody>
      </p:sp>
      <p:sp>
        <p:nvSpPr>
          <p:cNvPr id="10" name="Rectangle 9"/>
          <p:cNvSpPr/>
          <p:nvPr/>
        </p:nvSpPr>
        <p:spPr>
          <a:xfrm>
            <a:off x="10224084" y="2531657"/>
            <a:ext cx="13273229" cy="332364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1" name="Rectangle 10"/>
          <p:cNvSpPr/>
          <p:nvPr/>
        </p:nvSpPr>
        <p:spPr>
          <a:xfrm>
            <a:off x="10218962" y="5841538"/>
            <a:ext cx="13278349" cy="324026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12" name="Rectangle 11"/>
          <p:cNvSpPr/>
          <p:nvPr/>
        </p:nvSpPr>
        <p:spPr>
          <a:xfrm>
            <a:off x="10196944" y="9132917"/>
            <a:ext cx="12857019" cy="317849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1142506176"/>
      </p:ext>
    </p:extLst>
  </p:cSld>
  <p:clrMapOvr>
    <a:masterClrMapping/>
  </p:clrMapOvr>
  <mc:AlternateContent xmlns:mc="http://schemas.openxmlformats.org/markup-compatibility/2006" xmlns:p14="http://schemas.microsoft.com/office/powerpoint/2010/main">
    <mc:Choice Requires="p14">
      <p:transition spd="slow" p14:dur="2000" advTm="69596"/>
    </mc:Choice>
    <mc:Fallback xmlns="">
      <p:transition spd="slow" advTm="69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4667" fill="hold"/>
                                        <p:tgtEl>
                                          <p:spTgt spid="5"/>
                                        </p:tgtEl>
                                      </p:cBhvr>
                                    </p:cmd>
                                  </p:childTnLst>
                                </p:cTn>
                              </p:par>
                              <p:par>
                                <p:cTn id="42" presetID="1" presetClass="exit" presetSubtype="0" fill="hold" grpId="1"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9"/>
                                        </p:tgtEl>
                                        <p:attrNameLst>
                                          <p:attrName>style.visibility</p:attrName>
                                        </p:attrNameLst>
                                      </p:cBhvr>
                                      <p:to>
                                        <p:strVal val="hidden"/>
                                      </p:to>
                                    </p:set>
                                  </p:childTnLst>
                                </p:cTn>
                              </p:par>
                              <p:par>
                                <p:cTn id="50" presetID="1" presetClass="entr" presetSubtype="0" fill="hold" nodeType="withEffect">
                                  <p:stCondLst>
                                    <p:cond delay="19300"/>
                                  </p:stCondLst>
                                  <p:childTnLst>
                                    <p:set>
                                      <p:cBhvr>
                                        <p:cTn id="51" dur="1" fill="hold">
                                          <p:stCondLst>
                                            <p:cond delay="0"/>
                                          </p:stCondLst>
                                        </p:cTn>
                                        <p:tgtEl>
                                          <p:spTgt spid="8"/>
                                        </p:tgtEl>
                                        <p:attrNameLst>
                                          <p:attrName>style.visibility</p:attrName>
                                        </p:attrNameLst>
                                      </p:cBhvr>
                                      <p:to>
                                        <p:strVal val="visible"/>
                                      </p:to>
                                    </p:set>
                                  </p:childTnLst>
                                </p:cTn>
                              </p:par>
                              <p:par>
                                <p:cTn id="52" presetID="1" presetClass="exit" presetSubtype="0" fill="hold" nodeType="withEffect">
                                  <p:stCondLst>
                                    <p:cond delay="2470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grpId="0" nodeType="withEffect">
                                  <p:stCondLst>
                                    <p:cond delay="193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200"/>
                                        <p:tgtEl>
                                          <p:spTgt spid="9"/>
                                        </p:tgtEl>
                                      </p:cBhvr>
                                    </p:animEffect>
                                  </p:childTnLst>
                                </p:cTn>
                              </p:par>
                              <p:par>
                                <p:cTn id="57" presetID="1" presetClass="exit" presetSubtype="0" fill="hold" grpId="1" nodeType="withEffect">
                                  <p:stCondLst>
                                    <p:cond delay="2470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5"/>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5"/>
                                        </p:tgtEl>
                                      </p:cBhvr>
                                    </p:cmd>
                                  </p:childTnLst>
                                </p:cTn>
                              </p:par>
                            </p:childTnLst>
                          </p:cTn>
                        </p:par>
                      </p:childTnLst>
                    </p:cTn>
                  </p:par>
                </p:childTnLst>
              </p:cTn>
              <p:nextCondLst>
                <p:cond evt="onClick" delay="0">
                  <p:tgtEl>
                    <p:spTgt spid="5"/>
                  </p:tgtEl>
                </p:cond>
              </p:nextCondLst>
            </p:seq>
            <p:video>
              <p:cMediaNode vol="80000">
                <p:cTn id="64" fill="hold" display="0">
                  <p:stCondLst>
                    <p:cond delay="indefinite"/>
                  </p:stCondLst>
                </p:cTn>
                <p:tgtEl>
                  <p:spTgt spid="5"/>
                </p:tgtEl>
              </p:cMediaNode>
            </p:video>
          </p:childTnLst>
        </p:cTn>
      </p:par>
    </p:tnLst>
    <p:bldLst>
      <p:bldP spid="9" grpId="0"/>
      <p:bldP spid="9" grpId="1"/>
      <p:bldP spid="7" grpId="0" animBg="1"/>
      <p:bldP spid="13" grpId="0" animBg="1"/>
      <p:bldP spid="21" grpId="0"/>
      <p:bldP spid="21" grpId="1"/>
      <p:bldP spid="10" grpId="0" animBg="1"/>
      <p:bldP spid="11" grpId="0" animBg="1"/>
      <p:bldP spid="12" grpId="0" animBg="1"/>
    </p:bldLst>
  </p:timing>
  <p:extLst mod="1">
    <p:ext uri="{E180D4A7-C9FB-4DFB-919C-405C955672EB}">
      <p14:showEvtLst xmlns:p14="http://schemas.microsoft.com/office/powerpoint/2010/main">
        <p14:playEvt time="34448" objId="5"/>
        <p14:stopEvt time="69107" objId="5"/>
      </p14:showEvt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1796" y="4704839"/>
            <a:ext cx="10415843" cy="73455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54080" y="4704839"/>
            <a:ext cx="10510192" cy="735713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1796" y="4704839"/>
            <a:ext cx="10415843" cy="7345501"/>
          </a:xfrm>
          <a:prstGeom prst="rect">
            <a:avLst/>
          </a:prstGeom>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52824" y="4694914"/>
            <a:ext cx="10493573" cy="734550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56528" y="4694892"/>
            <a:ext cx="10493573" cy="7345501"/>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0540" y="4704836"/>
            <a:ext cx="10415843" cy="7345501"/>
          </a:xfrm>
          <a:prstGeom prst="rect">
            <a:avLst/>
          </a:prstGeom>
        </p:spPr>
      </p:pic>
      <p:sp>
        <p:nvSpPr>
          <p:cNvPr id="11" name="Title 1"/>
          <p:cNvSpPr txBox="1">
            <a:spLocks/>
          </p:cNvSpPr>
          <p:nvPr/>
        </p:nvSpPr>
        <p:spPr>
          <a:xfrm>
            <a:off x="6313044" y="199035"/>
            <a:ext cx="11830051" cy="1491259"/>
          </a:xfrm>
          <a:prstGeom prst="rect">
            <a:avLst/>
          </a:prstGeom>
        </p:spPr>
        <p:txBody>
          <a:bodyPr vert="horz" lIns="102872" tIns="51437" rIns="102872" bIns="5143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438430"/>
            <a:r>
              <a:rPr lang="en-US" sz="7200" b="1" dirty="0">
                <a:solidFill>
                  <a:prstClr val="black"/>
                </a:solidFill>
                <a:latin typeface="Calibri Light" panose="020F0302020204030204"/>
              </a:rPr>
              <a:t>Trace-driven Evaluation</a:t>
            </a:r>
          </a:p>
        </p:txBody>
      </p:sp>
      <p:sp>
        <p:nvSpPr>
          <p:cNvPr id="12" name="Rectangle 11"/>
          <p:cNvSpPr/>
          <p:nvPr/>
        </p:nvSpPr>
        <p:spPr>
          <a:xfrm>
            <a:off x="1509251" y="1698759"/>
            <a:ext cx="23274437" cy="2062296"/>
          </a:xfrm>
          <a:prstGeom prst="rect">
            <a:avLst/>
          </a:prstGeom>
        </p:spPr>
        <p:txBody>
          <a:bodyPr wrap="square">
            <a:spAutoFit/>
          </a:bodyPr>
          <a:lstStyle/>
          <a:p>
            <a:pPr marL="762010" indent="-762010" algn="l" defTabSz="2438430" hangingPunct="1">
              <a:buFont typeface="Arial" charset="0"/>
              <a:buChar char="•"/>
            </a:pPr>
            <a:r>
              <a:rPr lang="en-US" sz="4267" b="1" kern="1200" dirty="0">
                <a:solidFill>
                  <a:prstClr val="black"/>
                </a:solidFill>
                <a:latin typeface="Calibri" panose="020F0502020204030204"/>
              </a:rPr>
              <a:t>Dataset:</a:t>
            </a:r>
            <a:r>
              <a:rPr lang="en-US" sz="4267" kern="1200" dirty="0">
                <a:solidFill>
                  <a:prstClr val="black"/>
                </a:solidFill>
                <a:latin typeface="Calibri" panose="020F0502020204030204"/>
              </a:rPr>
              <a:t> Two datasets, each dataset consists of 1000 traces, each trace 320 seconds.</a:t>
            </a:r>
          </a:p>
          <a:p>
            <a:pPr marL="762010" indent="-762010" algn="l" defTabSz="2438430" hangingPunct="1">
              <a:buFont typeface="Arial" charset="0"/>
              <a:buChar char="•"/>
            </a:pPr>
            <a:r>
              <a:rPr lang="en-US" sz="4267" b="1" kern="1200" dirty="0">
                <a:solidFill>
                  <a:prstClr val="black"/>
                </a:solidFill>
                <a:latin typeface="Calibri" panose="020F0502020204030204"/>
              </a:rPr>
              <a:t>Video:</a:t>
            </a:r>
            <a:r>
              <a:rPr lang="en-US" sz="4267" kern="1200" dirty="0">
                <a:solidFill>
                  <a:prstClr val="black"/>
                </a:solidFill>
                <a:latin typeface="Calibri" panose="020F0502020204030204"/>
              </a:rPr>
              <a:t> 193 seconds. encoded at bitrates: {300, 750, 1200, 1850, 2850, 4300} kbps.</a:t>
            </a:r>
          </a:p>
          <a:p>
            <a:pPr marL="762010" indent="-762010" algn="l" defTabSz="2438430" hangingPunct="1">
              <a:buFont typeface="Arial" charset="0"/>
              <a:buChar char="•"/>
            </a:pPr>
            <a:r>
              <a:rPr lang="en-US" sz="4267" b="1" kern="1200" dirty="0">
                <a:solidFill>
                  <a:prstClr val="black"/>
                </a:solidFill>
                <a:latin typeface="Calibri" panose="020F0502020204030204"/>
              </a:rPr>
              <a:t>Video player:</a:t>
            </a:r>
            <a:r>
              <a:rPr lang="en-US" sz="4267" kern="1200" dirty="0">
                <a:solidFill>
                  <a:prstClr val="black"/>
                </a:solidFill>
                <a:latin typeface="Calibri" panose="020F0502020204030204"/>
              </a:rPr>
              <a:t> Google Chrome browser  </a:t>
            </a:r>
            <a:r>
              <a:rPr lang="en-US" sz="4267" b="1" kern="1200" dirty="0">
                <a:solidFill>
                  <a:prstClr val="black"/>
                </a:solidFill>
                <a:latin typeface="Calibri" panose="020F0502020204030204"/>
              </a:rPr>
              <a:t>Video server:</a:t>
            </a:r>
            <a:r>
              <a:rPr lang="en-US" sz="4267" kern="1200" dirty="0">
                <a:solidFill>
                  <a:prstClr val="black"/>
                </a:solidFill>
                <a:latin typeface="Calibri" panose="020F0502020204030204"/>
              </a:rPr>
              <a:t> Apache server</a:t>
            </a:r>
          </a:p>
        </p:txBody>
      </p:sp>
      <p:sp>
        <p:nvSpPr>
          <p:cNvPr id="13" name="TextBox 12"/>
          <p:cNvSpPr txBox="1"/>
          <p:nvPr/>
        </p:nvSpPr>
        <p:spPr>
          <a:xfrm>
            <a:off x="3874823" y="4200835"/>
            <a:ext cx="6167907" cy="748988"/>
          </a:xfrm>
          <a:prstGeom prst="rect">
            <a:avLst/>
          </a:prstGeom>
          <a:noFill/>
        </p:spPr>
        <p:txBody>
          <a:bodyPr wrap="none" rtlCol="0">
            <a:spAutoFit/>
          </a:bodyPr>
          <a:lstStyle/>
          <a:p>
            <a:pPr algn="l" defTabSz="2438430" hangingPunct="1"/>
            <a:r>
              <a:rPr lang="en-US" sz="4267" kern="1200" dirty="0">
                <a:solidFill>
                  <a:prstClr val="black"/>
                </a:solidFill>
                <a:latin typeface="Calibri" panose="020F0502020204030204"/>
              </a:rPr>
              <a:t>Norway 3G </a:t>
            </a:r>
            <a:r>
              <a:rPr lang="en-US" altLang="zh-CN" sz="4267" kern="1200">
                <a:solidFill>
                  <a:prstClr val="black"/>
                </a:solidFill>
                <a:latin typeface="Calibri" panose="020F0502020204030204"/>
                <a:ea typeface="宋体" panose="02010600030101010101" pitchFamily="2" charset="-122"/>
              </a:rPr>
              <a:t>c</a:t>
            </a:r>
            <a:r>
              <a:rPr lang="en-US" sz="4267" kern="1200">
                <a:solidFill>
                  <a:prstClr val="black"/>
                </a:solidFill>
                <a:latin typeface="Calibri" panose="020F0502020204030204"/>
              </a:rPr>
              <a:t>ellular dataset</a:t>
            </a:r>
            <a:endParaRPr lang="en-US" sz="4267" kern="1200" dirty="0">
              <a:solidFill>
                <a:prstClr val="black"/>
              </a:solidFill>
              <a:latin typeface="Calibri" panose="020F0502020204030204"/>
            </a:endParaRPr>
          </a:p>
        </p:txBody>
      </p:sp>
      <p:sp>
        <p:nvSpPr>
          <p:cNvPr id="15" name="TextBox 14"/>
          <p:cNvSpPr txBox="1"/>
          <p:nvPr/>
        </p:nvSpPr>
        <p:spPr>
          <a:xfrm>
            <a:off x="15730429" y="4200835"/>
            <a:ext cx="5343642" cy="748988"/>
          </a:xfrm>
          <a:prstGeom prst="rect">
            <a:avLst/>
          </a:prstGeom>
          <a:noFill/>
        </p:spPr>
        <p:txBody>
          <a:bodyPr wrap="none" rtlCol="0">
            <a:spAutoFit/>
          </a:bodyPr>
          <a:lstStyle/>
          <a:p>
            <a:pPr algn="l" defTabSz="2438430" hangingPunct="1"/>
            <a:r>
              <a:rPr lang="en-US" sz="4267" kern="1200" dirty="0">
                <a:solidFill>
                  <a:prstClr val="black"/>
                </a:solidFill>
                <a:latin typeface="Calibri" panose="020F0502020204030204"/>
              </a:rPr>
              <a:t>FCC broadband dataset</a:t>
            </a:r>
          </a:p>
        </p:txBody>
      </p:sp>
      <p:sp>
        <p:nvSpPr>
          <p:cNvPr id="16" name="Down Arrow 15"/>
          <p:cNvSpPr/>
          <p:nvPr/>
        </p:nvSpPr>
        <p:spPr>
          <a:xfrm rot="16200000">
            <a:off x="6045611" y="8744785"/>
            <a:ext cx="1048208" cy="1827235"/>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defTabSz="2438430" hangingPunct="1"/>
            <a:r>
              <a:rPr lang="en-US" sz="3733" kern="1200" dirty="0">
                <a:solidFill>
                  <a:prstClr val="black"/>
                </a:solidFill>
                <a:latin typeface="Calibri" panose="020F0502020204030204"/>
              </a:rPr>
              <a:t>better</a:t>
            </a:r>
          </a:p>
        </p:txBody>
      </p:sp>
      <p:sp>
        <p:nvSpPr>
          <p:cNvPr id="17" name="Down Arrow 16"/>
          <p:cNvSpPr/>
          <p:nvPr/>
        </p:nvSpPr>
        <p:spPr>
          <a:xfrm rot="16200000">
            <a:off x="17200416" y="8744788"/>
            <a:ext cx="1048208" cy="1827235"/>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defTabSz="2438430" hangingPunct="1"/>
            <a:r>
              <a:rPr lang="en-US" sz="3733" kern="1200" dirty="0">
                <a:solidFill>
                  <a:prstClr val="black"/>
                </a:solidFill>
                <a:latin typeface="Calibri" panose="020F0502020204030204"/>
              </a:rPr>
              <a:t>better</a:t>
            </a:r>
          </a:p>
        </p:txBody>
      </p:sp>
      <p:sp>
        <p:nvSpPr>
          <p:cNvPr id="14" name="Rectangle 13"/>
          <p:cNvSpPr/>
          <p:nvPr/>
        </p:nvSpPr>
        <p:spPr>
          <a:xfrm>
            <a:off x="0" y="10994967"/>
            <a:ext cx="24384000" cy="2729475"/>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6400" kern="1200" dirty="0" err="1">
                <a:solidFill>
                  <a:prstClr val="white"/>
                </a:solidFill>
                <a:latin typeface="Calibri" panose="020F0502020204030204"/>
              </a:rPr>
              <a:t>Pensieve</a:t>
            </a:r>
            <a:r>
              <a:rPr lang="en-US" sz="6400" kern="1200" dirty="0">
                <a:solidFill>
                  <a:prstClr val="white"/>
                </a:solidFill>
                <a:latin typeface="Calibri" panose="020F0502020204030204"/>
              </a:rPr>
              <a:t> improves the best previous scheme by 12-25%</a:t>
            </a:r>
          </a:p>
          <a:p>
            <a:pPr defTabSz="2438430" hangingPunct="1"/>
            <a:r>
              <a:rPr lang="en-US" sz="6400" kern="1200" dirty="0">
                <a:solidFill>
                  <a:prstClr val="white"/>
                </a:solidFill>
                <a:latin typeface="Calibri" panose="020F0502020204030204"/>
              </a:rPr>
              <a:t>and is within 9-14% of the offline optimal</a:t>
            </a:r>
          </a:p>
        </p:txBody>
      </p:sp>
      <p:sp>
        <p:nvSpPr>
          <p:cNvPr id="4" name="Slide Number Placeholder 3"/>
          <p:cNvSpPr>
            <a:spLocks noGrp="1"/>
          </p:cNvSpPr>
          <p:nvPr>
            <p:ph type="sldNum" sz="quarter" idx="12"/>
          </p:nvPr>
        </p:nvSpPr>
        <p:spPr>
          <a:xfrm>
            <a:off x="18143093" y="12678707"/>
            <a:ext cx="5486400" cy="730251"/>
          </a:xfrm>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48</a:t>
            </a:fld>
            <a:endParaRPr lang="en-US" kern="1200" dirty="0">
              <a:solidFill>
                <a:prstClr val="black">
                  <a:tint val="75000"/>
                </a:prstClr>
              </a:solidFill>
              <a:latin typeface="Calibri" panose="020F0502020204030204"/>
            </a:endParaRPr>
          </a:p>
        </p:txBody>
      </p:sp>
    </p:spTree>
    <p:custDataLst>
      <p:tags r:id="rId1"/>
    </p:custDataLst>
    <p:extLst>
      <p:ext uri="{BB962C8B-B14F-4D97-AF65-F5344CB8AC3E}">
        <p14:creationId xmlns:p14="http://schemas.microsoft.com/office/powerpoint/2010/main" val="1595541879"/>
      </p:ext>
    </p:extLst>
  </p:cSld>
  <p:clrMapOvr>
    <a:masterClrMapping/>
  </p:clrMapOvr>
  <mc:AlternateContent xmlns:mc="http://schemas.openxmlformats.org/markup-compatibility/2006" xmlns:p14="http://schemas.microsoft.com/office/powerpoint/2010/main">
    <mc:Choice Requires="p14">
      <p:transition spd="slow" p14:dur="2000" advTm="71631"/>
    </mc:Choice>
    <mc:Fallback xmlns="">
      <p:transition spd="slow" advTm="71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17"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21428" y="675725"/>
            <a:ext cx="11830051" cy="1491259"/>
          </a:xfrm>
          <a:prstGeom prst="rect">
            <a:avLst/>
          </a:prstGeom>
        </p:spPr>
        <p:txBody>
          <a:bodyPr vert="horz" lIns="102872" tIns="51437" rIns="102872" bIns="5143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438430"/>
            <a:r>
              <a:rPr lang="en-US" sz="7200" b="1" dirty="0" err="1">
                <a:solidFill>
                  <a:prstClr val="black"/>
                </a:solidFill>
                <a:latin typeface="Calibri Light" panose="020F0302020204030204"/>
              </a:rPr>
              <a:t>QoE</a:t>
            </a:r>
            <a:r>
              <a:rPr lang="en-US" sz="7200" b="1" dirty="0">
                <a:solidFill>
                  <a:prstClr val="black"/>
                </a:solidFill>
                <a:latin typeface="Calibri Light" panose="020F0302020204030204"/>
              </a:rPr>
              <a:t> Breakdown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385" y="2717076"/>
            <a:ext cx="21664131" cy="8160083"/>
          </a:xfrm>
          <a:prstGeom prst="rect">
            <a:avLst/>
          </a:prstGeom>
        </p:spPr>
      </p:pic>
      <p:grpSp>
        <p:nvGrpSpPr>
          <p:cNvPr id="2" name="Group 1"/>
          <p:cNvGrpSpPr/>
          <p:nvPr/>
        </p:nvGrpSpPr>
        <p:grpSpPr>
          <a:xfrm>
            <a:off x="3284037" y="11670163"/>
            <a:ext cx="18227029" cy="831000"/>
            <a:chOff x="1631482" y="4534853"/>
            <a:chExt cx="6835136" cy="311625"/>
          </a:xfrm>
        </p:grpSpPr>
        <p:sp>
          <p:nvSpPr>
            <p:cNvPr id="12" name="TextBox 11"/>
            <p:cNvSpPr txBox="1"/>
            <p:nvPr/>
          </p:nvSpPr>
          <p:spPr>
            <a:xfrm>
              <a:off x="1631482" y="4534854"/>
              <a:ext cx="1255753" cy="311624"/>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Reward/</a:t>
              </a:r>
              <a:r>
                <a:rPr lang="en-US" sz="4800" kern="1200" dirty="0" err="1">
                  <a:solidFill>
                    <a:prstClr val="black"/>
                  </a:solidFill>
                  <a:latin typeface="Calibri" panose="020F0502020204030204"/>
                </a:rPr>
                <a:t>QoE</a:t>
              </a:r>
              <a:endParaRPr lang="en-US" sz="4800" kern="1200" dirty="0">
                <a:solidFill>
                  <a:prstClr val="black"/>
                </a:solidFill>
                <a:latin typeface="Calibri" panose="020F0502020204030204"/>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2216" y="4611400"/>
              <a:ext cx="229025" cy="229025"/>
            </a:xfrm>
            <a:prstGeom prst="rect">
              <a:avLst/>
            </a:prstGeom>
          </p:spPr>
        </p:pic>
        <p:sp>
          <p:nvSpPr>
            <p:cNvPr id="14" name="TextBox 13"/>
            <p:cNvSpPr txBox="1"/>
            <p:nvPr/>
          </p:nvSpPr>
          <p:spPr>
            <a:xfrm>
              <a:off x="3241486" y="4534853"/>
              <a:ext cx="5225132" cy="311624"/>
            </a:xfrm>
            <a:prstGeom prst="rect">
              <a:avLst/>
            </a:prstGeom>
            <a:noFill/>
          </p:spPr>
          <p:txBody>
            <a:bodyPr wrap="none" rtlCol="0">
              <a:spAutoFit/>
            </a:bodyPr>
            <a:lstStyle/>
            <a:p>
              <a:pPr algn="l" defTabSz="2438430" hangingPunct="1"/>
              <a:r>
                <a:rPr lang="en-US" sz="4800" kern="1200" dirty="0">
                  <a:solidFill>
                    <a:prstClr val="black"/>
                  </a:solidFill>
                  <a:latin typeface="Calibri" panose="020F0502020204030204"/>
                </a:rPr>
                <a:t>+ Bitrate utility </a:t>
              </a:r>
              <a:r>
                <a:rPr lang="mr-IN" sz="4800" kern="1200" dirty="0">
                  <a:solidFill>
                    <a:prstClr val="black"/>
                  </a:solidFill>
                  <a:latin typeface="Calibri" panose="020F0502020204030204"/>
                  <a:cs typeface="Mangal" panose="02040503050203030202" pitchFamily="18" charset="0"/>
                </a:rPr>
                <a:t>–</a:t>
              </a:r>
              <a:r>
                <a:rPr lang="en-US" sz="4800" kern="1200" dirty="0">
                  <a:solidFill>
                    <a:prstClr val="black"/>
                  </a:solidFill>
                  <a:latin typeface="Calibri" panose="020F0502020204030204"/>
                </a:rPr>
                <a:t> </a:t>
              </a:r>
              <a:r>
                <a:rPr lang="en-US" sz="4800" kern="1200" dirty="0" err="1">
                  <a:solidFill>
                    <a:prstClr val="black"/>
                  </a:solidFill>
                  <a:latin typeface="Calibri" panose="020F0502020204030204"/>
                </a:rPr>
                <a:t>rebuffering</a:t>
              </a:r>
              <a:r>
                <a:rPr lang="en-US" sz="4800" kern="1200" dirty="0">
                  <a:solidFill>
                    <a:prstClr val="black"/>
                  </a:solidFill>
                  <a:latin typeface="Calibri" panose="020F0502020204030204"/>
                </a:rPr>
                <a:t> penalty </a:t>
              </a:r>
              <a:r>
                <a:rPr lang="mr-IN" sz="4800" kern="1200" dirty="0">
                  <a:solidFill>
                    <a:prstClr val="black"/>
                  </a:solidFill>
                  <a:latin typeface="Calibri" panose="020F0502020204030204"/>
                  <a:cs typeface="Mangal" panose="02040503050203030202" pitchFamily="18" charset="0"/>
                </a:rPr>
                <a:t>–</a:t>
              </a:r>
              <a:r>
                <a:rPr lang="en-US" sz="4800" kern="1200" dirty="0">
                  <a:solidFill>
                    <a:prstClr val="black"/>
                  </a:solidFill>
                  <a:latin typeface="Calibri" panose="020F0502020204030204"/>
                </a:rPr>
                <a:t> smooth penalty </a:t>
              </a:r>
            </a:p>
          </p:txBody>
        </p:sp>
      </p:grpSp>
      <p:sp>
        <p:nvSpPr>
          <p:cNvPr id="15" name="Down Arrow 14"/>
          <p:cNvSpPr/>
          <p:nvPr/>
        </p:nvSpPr>
        <p:spPr>
          <a:xfrm rot="10800000">
            <a:off x="8736123" y="3510083"/>
            <a:ext cx="1480256" cy="2314981"/>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defTabSz="2438430" hangingPunct="1"/>
            <a:r>
              <a:rPr lang="en-US" sz="4800" kern="1200" dirty="0">
                <a:solidFill>
                  <a:prstClr val="black"/>
                </a:solidFill>
                <a:latin typeface="Calibri" panose="020F0502020204030204"/>
              </a:rPr>
              <a:t>better</a:t>
            </a:r>
          </a:p>
        </p:txBody>
      </p:sp>
      <p:sp>
        <p:nvSpPr>
          <p:cNvPr id="17" name="Down Arrow 16"/>
          <p:cNvSpPr/>
          <p:nvPr/>
        </p:nvSpPr>
        <p:spPr>
          <a:xfrm>
            <a:off x="14981733" y="3747148"/>
            <a:ext cx="1480256" cy="2348851"/>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2438430" hangingPunct="1"/>
            <a:r>
              <a:rPr lang="en-US" sz="4800" kern="1200" dirty="0">
                <a:solidFill>
                  <a:prstClr val="black"/>
                </a:solidFill>
                <a:latin typeface="Calibri" panose="020F0502020204030204"/>
              </a:rPr>
              <a:t>better</a:t>
            </a:r>
          </a:p>
        </p:txBody>
      </p:sp>
      <p:sp>
        <p:nvSpPr>
          <p:cNvPr id="18" name="Down Arrow 17"/>
          <p:cNvSpPr/>
          <p:nvPr/>
        </p:nvSpPr>
        <p:spPr>
          <a:xfrm>
            <a:off x="21227344" y="3747148"/>
            <a:ext cx="1480256" cy="2348851"/>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2438430" hangingPunct="1"/>
            <a:r>
              <a:rPr lang="en-US" sz="4800" kern="1200" dirty="0">
                <a:solidFill>
                  <a:prstClr val="black"/>
                </a:solidFill>
                <a:latin typeface="Calibri" panose="020F0502020204030204"/>
              </a:rPr>
              <a:t>b</a:t>
            </a:r>
            <a:r>
              <a:rPr lang="en-US" sz="4800" kern="1200">
                <a:solidFill>
                  <a:prstClr val="black"/>
                </a:solidFill>
                <a:latin typeface="Calibri" panose="020F0502020204030204"/>
              </a:rPr>
              <a:t>etter</a:t>
            </a:r>
            <a:endParaRPr lang="en-US" sz="4800" kern="1200" dirty="0">
              <a:solidFill>
                <a:prstClr val="black"/>
              </a:solidFill>
              <a:latin typeface="Calibri" panose="020F0502020204030204"/>
            </a:endParaRPr>
          </a:p>
        </p:txBody>
      </p:sp>
      <p:sp>
        <p:nvSpPr>
          <p:cNvPr id="16" name="Rectangle 15"/>
          <p:cNvSpPr/>
          <p:nvPr/>
        </p:nvSpPr>
        <p:spPr>
          <a:xfrm>
            <a:off x="0" y="11043920"/>
            <a:ext cx="24384000" cy="2386688"/>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6400" kern="1200" dirty="0" err="1">
                <a:solidFill>
                  <a:prstClr val="white"/>
                </a:solidFill>
                <a:latin typeface="Calibri" panose="020F0502020204030204"/>
              </a:rPr>
              <a:t>Pensieve</a:t>
            </a:r>
            <a:r>
              <a:rPr lang="en-US" sz="6400" kern="1200" dirty="0">
                <a:solidFill>
                  <a:prstClr val="white"/>
                </a:solidFill>
                <a:latin typeface="Calibri" panose="020F0502020204030204"/>
              </a:rPr>
              <a:t> reduces </a:t>
            </a:r>
            <a:r>
              <a:rPr lang="en-US" sz="6400" kern="1200" dirty="0" err="1">
                <a:solidFill>
                  <a:prstClr val="white"/>
                </a:solidFill>
                <a:latin typeface="Calibri" panose="020F0502020204030204"/>
              </a:rPr>
              <a:t>rebuffering</a:t>
            </a:r>
            <a:r>
              <a:rPr lang="en-US" sz="6400" kern="1200" dirty="0">
                <a:solidFill>
                  <a:prstClr val="white"/>
                </a:solidFill>
                <a:latin typeface="Calibri" panose="020F0502020204030204"/>
              </a:rPr>
              <a:t> by 10-32% over second best algorithm</a:t>
            </a:r>
          </a:p>
        </p:txBody>
      </p:sp>
      <p:sp>
        <p:nvSpPr>
          <p:cNvPr id="3" name="Slide Number Placeholder 2"/>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49</a:t>
            </a:fld>
            <a:endParaRPr lang="en-US" kern="1200" dirty="0">
              <a:solidFill>
                <a:prstClr val="black">
                  <a:tint val="75000"/>
                </a:prstClr>
              </a:solidFill>
              <a:latin typeface="Calibri" panose="020F0502020204030204"/>
            </a:endParaRPr>
          </a:p>
        </p:txBody>
      </p:sp>
      <p:sp>
        <p:nvSpPr>
          <p:cNvPr id="5" name="Rectangle 4"/>
          <p:cNvSpPr/>
          <p:nvPr/>
        </p:nvSpPr>
        <p:spPr>
          <a:xfrm>
            <a:off x="3581400" y="2780888"/>
            <a:ext cx="19587115" cy="7006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
        <p:nvSpPr>
          <p:cNvPr id="8" name="Rectangle 7"/>
          <p:cNvSpPr/>
          <p:nvPr/>
        </p:nvSpPr>
        <p:spPr>
          <a:xfrm>
            <a:off x="4700104" y="10036314"/>
            <a:ext cx="17457531" cy="840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1023655466"/>
      </p:ext>
    </p:extLst>
  </p:cSld>
  <p:clrMapOvr>
    <a:masterClrMapping/>
  </p:clrMapOvr>
  <mc:AlternateContent xmlns:mc="http://schemas.openxmlformats.org/markup-compatibility/2006" xmlns:p14="http://schemas.microsoft.com/office/powerpoint/2010/main">
    <mc:Choice Requires="p14">
      <p:transition spd="slow" p14:dur="2000" advTm="32938"/>
    </mc:Choice>
    <mc:Fallback xmlns="">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A few examples in this lesson …"/>
          <p:cNvSpPr txBox="1">
            <a:spLocks noGrp="1"/>
          </p:cNvSpPr>
          <p:nvPr>
            <p:ph type="title"/>
          </p:nvPr>
        </p:nvSpPr>
        <p:spPr>
          <a:prstGeom prst="rect">
            <a:avLst/>
          </a:prstGeom>
        </p:spPr>
        <p:txBody>
          <a:bodyPr/>
          <a:lstStyle/>
          <a:p>
            <a:r>
              <a:t>A few examples in this lesson …</a:t>
            </a:r>
          </a:p>
        </p:txBody>
      </p:sp>
      <p:grpSp>
        <p:nvGrpSpPr>
          <p:cNvPr id="180" name="成组"/>
          <p:cNvGrpSpPr/>
          <p:nvPr/>
        </p:nvGrpSpPr>
        <p:grpSpPr>
          <a:xfrm>
            <a:off x="6552206" y="5270548"/>
            <a:ext cx="11348931" cy="800101"/>
            <a:chOff x="0" y="0"/>
            <a:chExt cx="11279585" cy="800100"/>
          </a:xfrm>
        </p:grpSpPr>
        <p:sp>
          <p:nvSpPr>
            <p:cNvPr id="178" name="Redundant requests to lower tail latency"/>
            <p:cNvSpPr txBox="1"/>
            <p:nvPr/>
          </p:nvSpPr>
          <p:spPr>
            <a:xfrm>
              <a:off x="1138081" y="0"/>
              <a:ext cx="101415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dirty="0"/>
                <a:t>Redundant requests to lower tail latency</a:t>
              </a:r>
            </a:p>
          </p:txBody>
        </p:sp>
        <p:sp>
          <p:nvSpPr>
            <p:cNvPr id="179"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183" name="成组"/>
          <p:cNvGrpSpPr/>
          <p:nvPr/>
        </p:nvGrpSpPr>
        <p:grpSpPr>
          <a:xfrm>
            <a:off x="6552207" y="6716415"/>
            <a:ext cx="11102747" cy="800101"/>
            <a:chOff x="0" y="0"/>
            <a:chExt cx="10981042" cy="800100"/>
          </a:xfrm>
        </p:grpSpPr>
        <p:sp>
          <p:nvSpPr>
            <p:cNvPr id="181" name="Application layer handling of TCP incast"/>
            <p:cNvSpPr txBox="1"/>
            <p:nvPr/>
          </p:nvSpPr>
          <p:spPr>
            <a:xfrm>
              <a:off x="1134871" y="0"/>
              <a:ext cx="9846172"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rPr dirty="0"/>
                <a:t>Application layer handling of TCP </a:t>
              </a:r>
              <a:r>
                <a:rPr dirty="0" err="1"/>
                <a:t>incast</a:t>
              </a:r>
              <a:endParaRPr dirty="0"/>
            </a:p>
          </p:txBody>
        </p:sp>
        <p:sp>
          <p:nvSpPr>
            <p:cNvPr id="182" name="2"/>
            <p:cNvSpPr/>
            <p:nvPr/>
          </p:nvSpPr>
          <p:spPr>
            <a:xfrm>
              <a:off x="0" y="19049"/>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grpSp>
        <p:nvGrpSpPr>
          <p:cNvPr id="186" name="成组"/>
          <p:cNvGrpSpPr/>
          <p:nvPr/>
        </p:nvGrpSpPr>
        <p:grpSpPr>
          <a:xfrm>
            <a:off x="6552207" y="8162283"/>
            <a:ext cx="10258685" cy="800101"/>
            <a:chOff x="0" y="0"/>
            <a:chExt cx="10080322" cy="800100"/>
          </a:xfrm>
        </p:grpSpPr>
        <p:sp>
          <p:nvSpPr>
            <p:cNvPr id="184" name="Rate adaptation for video streaming"/>
            <p:cNvSpPr txBox="1"/>
            <p:nvPr/>
          </p:nvSpPr>
          <p:spPr>
            <a:xfrm>
              <a:off x="1142895" y="0"/>
              <a:ext cx="8937428"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rPr dirty="0"/>
                <a:t>Rate adaptation for video streaming</a:t>
              </a:r>
            </a:p>
          </p:txBody>
        </p:sp>
        <p:sp>
          <p:nvSpPr>
            <p:cNvPr id="185" name="3"/>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759" y="3651251"/>
            <a:ext cx="22274371" cy="8702677"/>
          </a:xfrm>
        </p:spPr>
        <p:txBody>
          <a:bodyPr/>
          <a:lstStyle/>
          <a:p>
            <a:pPr marL="0" indent="0">
              <a:buNone/>
            </a:pPr>
            <a:r>
              <a:rPr lang="en-US" dirty="0"/>
              <a:t>1.  Build a fast experimentation/simulation platform</a:t>
            </a:r>
          </a:p>
          <a:p>
            <a:pPr marL="0" indent="0">
              <a:buNone/>
            </a:pPr>
            <a:endParaRPr lang="en-US" dirty="0"/>
          </a:p>
          <a:p>
            <a:pPr marL="0" indent="0">
              <a:buNone/>
            </a:pPr>
            <a:r>
              <a:rPr lang="en-US" dirty="0"/>
              <a:t>2.  Data diversity is more important than “accuracy”</a:t>
            </a:r>
            <a:endParaRPr lang="en-US" sz="3200" dirty="0"/>
          </a:p>
          <a:p>
            <a:pPr marL="0" indent="0">
              <a:buNone/>
            </a:pPr>
            <a:endParaRPr lang="en-US" dirty="0"/>
          </a:p>
          <a:p>
            <a:pPr marL="0" indent="0">
              <a:buNone/>
            </a:pPr>
            <a:r>
              <a:rPr lang="en-US" dirty="0"/>
              <a:t>3.  Think carefully about controller state space (observation signals)</a:t>
            </a:r>
          </a:p>
          <a:p>
            <a:pPr lvl="1">
              <a:buFont typeface="Arial" charset="0"/>
              <a:buChar char="•"/>
            </a:pPr>
            <a:r>
              <a:rPr lang="en-US" sz="5333" dirty="0"/>
              <a:t>Too large a state space ⟶ slow &amp; difficult learning</a:t>
            </a:r>
          </a:p>
          <a:p>
            <a:pPr lvl="1">
              <a:buFont typeface="Arial" charset="0"/>
              <a:buChar char="•"/>
            </a:pPr>
            <a:r>
              <a:rPr lang="en-US" sz="5333" dirty="0"/>
              <a:t>Too small a state space ⟶ loss of information</a:t>
            </a:r>
          </a:p>
          <a:p>
            <a:pPr lvl="1">
              <a:buFont typeface="Arial" charset="0"/>
              <a:buChar char="•"/>
            </a:pPr>
            <a:r>
              <a:rPr lang="en-US" sz="5333" dirty="0"/>
              <a:t>⟶ When in doubt, include rather than cut the signal</a:t>
            </a:r>
          </a:p>
          <a:p>
            <a:pPr lvl="1">
              <a:buFont typeface="Arial" charset="0"/>
              <a:buChar char="•"/>
            </a:pPr>
            <a:endParaRPr lang="en-US" sz="5333" dirty="0"/>
          </a:p>
        </p:txBody>
      </p:sp>
      <p:sp>
        <p:nvSpPr>
          <p:cNvPr id="5" name="Slide Number Placeholder 4"/>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50</a:t>
            </a:fld>
            <a:endParaRPr lang="en-US" kern="1200">
              <a:solidFill>
                <a:prstClr val="black">
                  <a:tint val="75000"/>
                </a:prstClr>
              </a:solidFill>
              <a:latin typeface="Calibri" panose="020F0502020204030204"/>
            </a:endParaRPr>
          </a:p>
        </p:txBody>
      </p:sp>
      <p:sp>
        <p:nvSpPr>
          <p:cNvPr id="6" name="Title 1"/>
          <p:cNvSpPr txBox="1">
            <a:spLocks/>
          </p:cNvSpPr>
          <p:nvPr/>
        </p:nvSpPr>
        <p:spPr>
          <a:xfrm>
            <a:off x="6276972" y="1236563"/>
            <a:ext cx="11830051" cy="1491259"/>
          </a:xfrm>
          <a:prstGeom prst="rect">
            <a:avLst/>
          </a:prstGeom>
        </p:spPr>
        <p:txBody>
          <a:bodyPr vert="horz" lIns="102872" tIns="51437" rIns="102872" bIns="5143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438430"/>
            <a:r>
              <a:rPr lang="en-US" sz="7200" b="1" dirty="0">
                <a:solidFill>
                  <a:prstClr val="black"/>
                </a:solidFill>
                <a:latin typeface="Calibri Light" panose="020F0302020204030204"/>
              </a:rPr>
              <a:t>Lessons We Learned</a:t>
            </a:r>
          </a:p>
        </p:txBody>
      </p:sp>
      <p:grpSp>
        <p:nvGrpSpPr>
          <p:cNvPr id="20" name="Group 19"/>
          <p:cNvGrpSpPr/>
          <p:nvPr/>
        </p:nvGrpSpPr>
        <p:grpSpPr>
          <a:xfrm>
            <a:off x="16230476" y="3800004"/>
            <a:ext cx="7639528" cy="2455011"/>
            <a:chOff x="1742162" y="1654009"/>
            <a:chExt cx="2864823" cy="920629"/>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4539" y="2148366"/>
              <a:ext cx="399652" cy="302684"/>
            </a:xfrm>
            <a:prstGeom prst="rect">
              <a:avLst/>
            </a:prstGeom>
          </p:spPr>
        </p:pic>
        <p:grpSp>
          <p:nvGrpSpPr>
            <p:cNvPr id="19" name="Group 18"/>
            <p:cNvGrpSpPr/>
            <p:nvPr/>
          </p:nvGrpSpPr>
          <p:grpSpPr>
            <a:xfrm>
              <a:off x="1742162" y="1654009"/>
              <a:ext cx="2864823" cy="920629"/>
              <a:chOff x="1742162" y="1654009"/>
              <a:chExt cx="2864823" cy="920629"/>
            </a:xfrm>
          </p:grpSpPr>
          <p:sp>
            <p:nvSpPr>
              <p:cNvPr id="12" name="Rectangle 11"/>
              <p:cNvSpPr/>
              <p:nvPr/>
            </p:nvSpPr>
            <p:spPr>
              <a:xfrm>
                <a:off x="1926813" y="2018578"/>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3733" kern="1200">
                  <a:solidFill>
                    <a:prstClr val="white"/>
                  </a:solidFill>
                  <a:latin typeface="Calibri" panose="020F0502020204030204"/>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5841" y="2136001"/>
                <a:ext cx="297465" cy="316778"/>
              </a:xfrm>
              <a:prstGeom prst="rect">
                <a:avLst/>
              </a:prstGeom>
            </p:spPr>
          </p:pic>
          <p:sp>
            <p:nvSpPr>
              <p:cNvPr id="14" name="Rectangle 13"/>
              <p:cNvSpPr/>
              <p:nvPr/>
            </p:nvSpPr>
            <p:spPr>
              <a:xfrm>
                <a:off x="3580586" y="2011818"/>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r>
                  <a:rPr lang="en-US" sz="3733" b="1" kern="1200" dirty="0" err="1">
                    <a:solidFill>
                      <a:prstClr val="black"/>
                    </a:solidFill>
                    <a:latin typeface="Calibri" panose="020F0502020204030204"/>
                  </a:rPr>
                  <a:t>Pensieve</a:t>
                </a:r>
                <a:r>
                  <a:rPr lang="en-US" sz="3733" b="1" kern="1200" dirty="0">
                    <a:solidFill>
                      <a:prstClr val="black"/>
                    </a:solidFill>
                    <a:latin typeface="Calibri" panose="020F0502020204030204"/>
                  </a:rPr>
                  <a:t> agent</a:t>
                </a:r>
              </a:p>
            </p:txBody>
          </p:sp>
          <p:sp>
            <p:nvSpPr>
              <p:cNvPr id="2" name="TextBox 1"/>
              <p:cNvSpPr txBox="1"/>
              <p:nvPr/>
            </p:nvSpPr>
            <p:spPr>
              <a:xfrm>
                <a:off x="1742162" y="1654009"/>
                <a:ext cx="2864823" cy="311624"/>
              </a:xfrm>
              <a:prstGeom prst="rect">
                <a:avLst/>
              </a:prstGeom>
              <a:noFill/>
            </p:spPr>
            <p:txBody>
              <a:bodyPr wrap="none" rtlCol="0">
                <a:spAutoFit/>
              </a:bodyPr>
              <a:lstStyle/>
              <a:p>
                <a:pPr algn="l" defTabSz="2438430" hangingPunct="1"/>
                <a:r>
                  <a:rPr lang="en-US" sz="4800" b="1" kern="1200" dirty="0">
                    <a:solidFill>
                      <a:srgbClr val="3365FF"/>
                    </a:solidFill>
                    <a:latin typeface="Calibri" panose="020F0502020204030204"/>
                  </a:rPr>
                  <a:t>Coarse-grain chunk simulator</a:t>
                </a:r>
              </a:p>
            </p:txBody>
          </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74223" y="9003452"/>
            <a:ext cx="5778696" cy="3350477"/>
          </a:xfrm>
          <a:prstGeom prst="rect">
            <a:avLst/>
          </a:prstGeom>
        </p:spPr>
      </p:pic>
      <p:sp>
        <p:nvSpPr>
          <p:cNvPr id="9" name="Rounded Rectangle 8"/>
          <p:cNvSpPr/>
          <p:nvPr/>
        </p:nvSpPr>
        <p:spPr>
          <a:xfrm>
            <a:off x="17328240" y="10634135"/>
            <a:ext cx="5878896" cy="1769533"/>
          </a:xfrm>
          <a:prstGeom prst="roundRect">
            <a:avLst>
              <a:gd name="adj" fmla="val 6270"/>
            </a:avLst>
          </a:prstGeom>
          <a:noFill/>
          <a:ln w="3810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430" hangingPunct="1"/>
            <a:endParaRPr lang="en-US" sz="4800" kern="120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853090914"/>
      </p:ext>
    </p:extLst>
  </p:cSld>
  <p:clrMapOvr>
    <a:masterClrMapping/>
  </p:clrMapOvr>
  <mc:AlternateContent xmlns:mc="http://schemas.openxmlformats.org/markup-compatibility/2006" xmlns:p14="http://schemas.microsoft.com/office/powerpoint/2010/main">
    <mc:Choice Requires="p14">
      <p:transition spd="slow" p14:dur="2000" advTm="154809"/>
    </mc:Choice>
    <mc:Fallback xmlns="">
      <p:transition spd="slow" advTm="1548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7691" y="3356182"/>
            <a:ext cx="20668592" cy="8702677"/>
          </a:xfrm>
        </p:spPr>
        <p:txBody>
          <a:bodyPr>
            <a:normAutofit/>
          </a:bodyPr>
          <a:lstStyle/>
          <a:p>
            <a:r>
              <a:rPr lang="en-US" dirty="0" err="1"/>
              <a:t>Pensieve</a:t>
            </a:r>
            <a:r>
              <a:rPr lang="en-US" dirty="0"/>
              <a:t> uses Reinforcement Learning to generate ABR algorithms</a:t>
            </a:r>
          </a:p>
          <a:p>
            <a:endParaRPr lang="en-US" sz="2667" dirty="0"/>
          </a:p>
          <a:p>
            <a:r>
              <a:rPr lang="en-US" dirty="0" err="1"/>
              <a:t>Pensieve</a:t>
            </a:r>
            <a:r>
              <a:rPr lang="en-US" dirty="0"/>
              <a:t> optimizes different network conditions through experience</a:t>
            </a:r>
          </a:p>
          <a:p>
            <a:endParaRPr lang="en-US" sz="2667" dirty="0"/>
          </a:p>
          <a:p>
            <a:r>
              <a:rPr lang="en-US" dirty="0" err="1"/>
              <a:t>Pensieve</a:t>
            </a:r>
            <a:r>
              <a:rPr lang="en-US" dirty="0"/>
              <a:t> outperforms existing approaches across a wide range of network environments and </a:t>
            </a:r>
            <a:r>
              <a:rPr lang="en-US" dirty="0" err="1"/>
              <a:t>QoE</a:t>
            </a:r>
            <a:r>
              <a:rPr lang="en-US" dirty="0"/>
              <a:t> preferences</a:t>
            </a:r>
          </a:p>
          <a:p>
            <a:endParaRPr lang="en-US" sz="2667" dirty="0"/>
          </a:p>
          <a:p>
            <a:r>
              <a:rPr lang="en-US" dirty="0"/>
              <a:t>Policies generated by </a:t>
            </a:r>
            <a:r>
              <a:rPr lang="en-US" dirty="0" err="1"/>
              <a:t>Pensieve</a:t>
            </a:r>
            <a:r>
              <a:rPr lang="en-US" dirty="0"/>
              <a:t> have strong ability to generalize</a:t>
            </a: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pPr defTabSz="2438430" hangingPunct="1"/>
            <a:fld id="{81D68F6D-792F-C840-8BAC-1A964D3CE3FA}" type="slidenum">
              <a:rPr lang="en-US" kern="1200">
                <a:solidFill>
                  <a:prstClr val="black">
                    <a:tint val="75000"/>
                  </a:prstClr>
                </a:solidFill>
                <a:latin typeface="Calibri" panose="020F0502020204030204"/>
              </a:rPr>
              <a:pPr defTabSz="2438430" hangingPunct="1"/>
              <a:t>51</a:t>
            </a:fld>
            <a:endParaRPr lang="en-US" kern="1200">
              <a:solidFill>
                <a:prstClr val="black">
                  <a:tint val="75000"/>
                </a:prstClr>
              </a:solidFill>
              <a:latin typeface="Calibri" panose="020F0502020204030204"/>
            </a:endParaRPr>
          </a:p>
        </p:txBody>
      </p:sp>
      <p:sp>
        <p:nvSpPr>
          <p:cNvPr id="6" name="Title 1"/>
          <p:cNvSpPr txBox="1">
            <a:spLocks/>
          </p:cNvSpPr>
          <p:nvPr/>
        </p:nvSpPr>
        <p:spPr>
          <a:xfrm>
            <a:off x="6276968" y="1211083"/>
            <a:ext cx="11626085" cy="1491259"/>
          </a:xfrm>
          <a:prstGeom prst="rect">
            <a:avLst/>
          </a:prstGeom>
        </p:spPr>
        <p:txBody>
          <a:bodyPr vert="horz" lIns="102872" tIns="51437" rIns="102872" bIns="5143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438430"/>
            <a:r>
              <a:rPr lang="en-US" sz="7200" b="1" dirty="0">
                <a:solidFill>
                  <a:prstClr val="black"/>
                </a:solidFill>
                <a:latin typeface="Calibri Light" panose="020F0302020204030204"/>
              </a:rPr>
              <a:t>Summary</a:t>
            </a:r>
          </a:p>
        </p:txBody>
      </p:sp>
      <p:sp>
        <p:nvSpPr>
          <p:cNvPr id="2" name="TextBox 1"/>
          <p:cNvSpPr txBox="1"/>
          <p:nvPr/>
        </p:nvSpPr>
        <p:spPr>
          <a:xfrm>
            <a:off x="8163277" y="10962287"/>
            <a:ext cx="7731604" cy="830997"/>
          </a:xfrm>
          <a:prstGeom prst="rect">
            <a:avLst/>
          </a:prstGeom>
          <a:noFill/>
        </p:spPr>
        <p:txBody>
          <a:bodyPr wrap="none" rtlCol="0">
            <a:spAutoFit/>
          </a:bodyPr>
          <a:lstStyle/>
          <a:p>
            <a:pPr algn="l" defTabSz="2438430" hangingPunct="1"/>
            <a:r>
              <a:rPr lang="en-US" sz="4800" kern="1200" dirty="0">
                <a:solidFill>
                  <a:srgbClr val="ED411D"/>
                </a:solidFill>
                <a:latin typeface="Calibri" panose="020F0502020204030204"/>
                <a:hlinkClick r:id="rId3"/>
              </a:rPr>
              <a:t>http://web.mit.edu/pensieve/</a:t>
            </a:r>
            <a:endParaRPr lang="en-US" sz="4800" kern="1200" dirty="0">
              <a:solidFill>
                <a:srgbClr val="ED411D"/>
              </a:solidFill>
              <a:latin typeface="Calibri" panose="020F0502020204030204"/>
            </a:endParaRPr>
          </a:p>
        </p:txBody>
      </p:sp>
    </p:spTree>
    <p:extLst>
      <p:ext uri="{BB962C8B-B14F-4D97-AF65-F5344CB8AC3E}">
        <p14:creationId xmlns:p14="http://schemas.microsoft.com/office/powerpoint/2010/main" val="1251504739"/>
      </p:ext>
    </p:extLst>
  </p:cSld>
  <p:clrMapOvr>
    <a:masterClrMapping/>
  </p:clrMapOvr>
  <mc:AlternateContent xmlns:mc="http://schemas.openxmlformats.org/markup-compatibility/2006" xmlns:p14="http://schemas.microsoft.com/office/powerpoint/2010/main">
    <mc:Choice Requires="p14">
      <p:transition spd="slow" p14:dur="2000" advTm="29767"/>
    </mc:Choice>
    <mc:Fallback xmlns="">
      <p:transition spd="slow" advTm="29767"/>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he end to end principle"/>
          <p:cNvSpPr txBox="1">
            <a:spLocks noGrp="1"/>
          </p:cNvSpPr>
          <p:nvPr>
            <p:ph type="title"/>
          </p:nvPr>
        </p:nvSpPr>
        <p:spPr>
          <a:prstGeom prst="rect">
            <a:avLst/>
          </a:prstGeom>
        </p:spPr>
        <p:txBody>
          <a:bodyPr/>
          <a:lstStyle/>
          <a:p>
            <a:r>
              <a:rPr lang="en-US" dirty="0"/>
              <a:t>Summary of this topic</a:t>
            </a:r>
            <a:endParaRPr dirty="0"/>
          </a:p>
        </p:txBody>
      </p:sp>
      <p:pic>
        <p:nvPicPr>
          <p:cNvPr id="2" name="图片 1">
            <a:extLst>
              <a:ext uri="{FF2B5EF4-FFF2-40B4-BE49-F238E27FC236}">
                <a16:creationId xmlns:a16="http://schemas.microsoft.com/office/drawing/2014/main" id="{0901420E-9E3C-49C8-9BD3-5E37D010D556}"/>
              </a:ext>
            </a:extLst>
          </p:cNvPr>
          <p:cNvPicPr>
            <a:picLocks noChangeAspect="1"/>
          </p:cNvPicPr>
          <p:nvPr/>
        </p:nvPicPr>
        <p:blipFill>
          <a:blip r:embed="rId3"/>
          <a:stretch>
            <a:fillRect/>
          </a:stretch>
        </p:blipFill>
        <p:spPr>
          <a:xfrm>
            <a:off x="6238209" y="3375126"/>
            <a:ext cx="12432563" cy="4036364"/>
          </a:xfrm>
          <a:prstGeom prst="rect">
            <a:avLst/>
          </a:prstGeom>
        </p:spPr>
      </p:pic>
      <p:sp>
        <p:nvSpPr>
          <p:cNvPr id="3" name="矩形 2">
            <a:extLst>
              <a:ext uri="{FF2B5EF4-FFF2-40B4-BE49-F238E27FC236}">
                <a16:creationId xmlns:a16="http://schemas.microsoft.com/office/drawing/2014/main" id="{EE1CAD6D-5A8E-4AFA-A307-FDECA794120A}"/>
              </a:ext>
            </a:extLst>
          </p:cNvPr>
          <p:cNvSpPr/>
          <p:nvPr/>
        </p:nvSpPr>
        <p:spPr>
          <a:xfrm>
            <a:off x="438912" y="2142656"/>
            <a:ext cx="23945087" cy="1107996"/>
          </a:xfrm>
          <a:prstGeom prst="rect">
            <a:avLst/>
          </a:prstGeom>
          <a:ln w="57150">
            <a:solidFill>
              <a:srgbClr val="FF0000"/>
            </a:solidFill>
          </a:ln>
        </p:spPr>
        <p:txBody>
          <a:bodyPr wrap="square">
            <a:spAutoFit/>
          </a:bodyPr>
          <a:lstStyle/>
          <a:p>
            <a:r>
              <a:rPr lang="en-US" altLang="zh-CN" sz="6600" b="1" dirty="0"/>
              <a:t>Applications need to cope with the network performance</a:t>
            </a:r>
            <a:endParaRPr lang="zh-CN" altLang="en-US" sz="6600" b="1" dirty="0"/>
          </a:p>
        </p:txBody>
      </p:sp>
      <p:grpSp>
        <p:nvGrpSpPr>
          <p:cNvPr id="14" name="组合 13">
            <a:extLst>
              <a:ext uri="{FF2B5EF4-FFF2-40B4-BE49-F238E27FC236}">
                <a16:creationId xmlns:a16="http://schemas.microsoft.com/office/drawing/2014/main" id="{209C49F4-DEC2-474A-B9DA-3EFC3EA7BB33}"/>
              </a:ext>
            </a:extLst>
          </p:cNvPr>
          <p:cNvGrpSpPr/>
          <p:nvPr/>
        </p:nvGrpSpPr>
        <p:grpSpPr>
          <a:xfrm>
            <a:off x="4564912" y="7896240"/>
            <a:ext cx="13804057" cy="4787540"/>
            <a:chOff x="4564912" y="7896240"/>
            <a:chExt cx="13804057" cy="4787540"/>
          </a:xfrm>
        </p:grpSpPr>
        <p:grpSp>
          <p:nvGrpSpPr>
            <p:cNvPr id="5" name="成组">
              <a:extLst>
                <a:ext uri="{FF2B5EF4-FFF2-40B4-BE49-F238E27FC236}">
                  <a16:creationId xmlns:a16="http://schemas.microsoft.com/office/drawing/2014/main" id="{5313FB51-686B-4222-9CC6-0975C95D4E19}"/>
                </a:ext>
              </a:extLst>
            </p:cNvPr>
            <p:cNvGrpSpPr/>
            <p:nvPr/>
          </p:nvGrpSpPr>
          <p:grpSpPr>
            <a:xfrm>
              <a:off x="7020038" y="8991944"/>
              <a:ext cx="11348931" cy="800101"/>
              <a:chOff x="0" y="0"/>
              <a:chExt cx="11279585" cy="800100"/>
            </a:xfrm>
          </p:grpSpPr>
          <p:sp>
            <p:nvSpPr>
              <p:cNvPr id="6" name="Redundant requests to lower tail latency">
                <a:extLst>
                  <a:ext uri="{FF2B5EF4-FFF2-40B4-BE49-F238E27FC236}">
                    <a16:creationId xmlns:a16="http://schemas.microsoft.com/office/drawing/2014/main" id="{26A9F6B4-AE47-4E33-AE12-C73AF492ED78}"/>
                  </a:ext>
                </a:extLst>
              </p:cNvPr>
              <p:cNvSpPr txBox="1"/>
              <p:nvPr/>
            </p:nvSpPr>
            <p:spPr>
              <a:xfrm>
                <a:off x="1138081" y="0"/>
                <a:ext cx="101415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800" b="0" i="0" u="none" strike="noStrike" kern="0" cap="none" spc="0" normalizeH="0" baseline="0" noProof="0" dirty="0">
                    <a:ln>
                      <a:noFill/>
                    </a:ln>
                    <a:solidFill>
                      <a:srgbClr val="000000"/>
                    </a:solidFill>
                    <a:effectLst/>
                    <a:uLnTx/>
                    <a:uFillTx/>
                    <a:latin typeface="Gill Sans"/>
                    <a:sym typeface="Gill Sans"/>
                  </a:rPr>
                  <a:t>Redundant requests to lower tail latency</a:t>
                </a:r>
              </a:p>
            </p:txBody>
          </p:sp>
          <p:sp>
            <p:nvSpPr>
              <p:cNvPr id="7" name="1">
                <a:extLst>
                  <a:ext uri="{FF2B5EF4-FFF2-40B4-BE49-F238E27FC236}">
                    <a16:creationId xmlns:a16="http://schemas.microsoft.com/office/drawing/2014/main" id="{8865E276-C318-40E2-A615-A8EFF37FB69A}"/>
                  </a:ext>
                </a:extLst>
              </p:cNvPr>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000" b="0" i="0" u="none" strike="noStrike" kern="0" cap="none" spc="0" normalizeH="0" baseline="0" noProof="0">
                    <a:ln>
                      <a:noFill/>
                    </a:ln>
                    <a:solidFill>
                      <a:srgbClr val="FFFFFF"/>
                    </a:solidFill>
                    <a:effectLst/>
                    <a:uLnTx/>
                    <a:uFillTx/>
                    <a:latin typeface="Gill Sans"/>
                    <a:sym typeface="Gill Sans"/>
                  </a:rPr>
                  <a:t>1</a:t>
                </a:r>
              </a:p>
            </p:txBody>
          </p:sp>
        </p:grpSp>
        <p:grpSp>
          <p:nvGrpSpPr>
            <p:cNvPr id="8" name="成组">
              <a:extLst>
                <a:ext uri="{FF2B5EF4-FFF2-40B4-BE49-F238E27FC236}">
                  <a16:creationId xmlns:a16="http://schemas.microsoft.com/office/drawing/2014/main" id="{B8E05DE4-276D-4CC0-9C01-4745A2963AF0}"/>
                </a:ext>
              </a:extLst>
            </p:cNvPr>
            <p:cNvGrpSpPr/>
            <p:nvPr/>
          </p:nvGrpSpPr>
          <p:grpSpPr>
            <a:xfrm>
              <a:off x="7020039" y="10437811"/>
              <a:ext cx="11102747" cy="800101"/>
              <a:chOff x="0" y="0"/>
              <a:chExt cx="10981042" cy="800100"/>
            </a:xfrm>
          </p:grpSpPr>
          <p:sp>
            <p:nvSpPr>
              <p:cNvPr id="9" name="Application layer handling of TCP incast">
                <a:extLst>
                  <a:ext uri="{FF2B5EF4-FFF2-40B4-BE49-F238E27FC236}">
                    <a16:creationId xmlns:a16="http://schemas.microsoft.com/office/drawing/2014/main" id="{FCF01ABC-2C05-47A6-8446-D55EACF7E216}"/>
                  </a:ext>
                </a:extLst>
              </p:cNvPr>
              <p:cNvSpPr txBox="1"/>
              <p:nvPr/>
            </p:nvSpPr>
            <p:spPr>
              <a:xfrm>
                <a:off x="1134871" y="0"/>
                <a:ext cx="9846172"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800" b="0" i="0" u="none" strike="noStrike" kern="0" cap="none" spc="0" normalizeH="0" baseline="0" noProof="0" dirty="0">
                    <a:ln>
                      <a:noFill/>
                    </a:ln>
                    <a:solidFill>
                      <a:srgbClr val="000000"/>
                    </a:solidFill>
                    <a:effectLst/>
                    <a:uLnTx/>
                    <a:uFillTx/>
                    <a:latin typeface="Gill Sans"/>
                    <a:sym typeface="Gill Sans"/>
                  </a:rPr>
                  <a:t>Application layer handling of TCP </a:t>
                </a:r>
                <a:r>
                  <a:rPr kumimoji="0" sz="4800" b="0" i="0" u="none" strike="noStrike" kern="0" cap="none" spc="0" normalizeH="0" baseline="0" noProof="0" dirty="0" err="1">
                    <a:ln>
                      <a:noFill/>
                    </a:ln>
                    <a:solidFill>
                      <a:srgbClr val="000000"/>
                    </a:solidFill>
                    <a:effectLst/>
                    <a:uLnTx/>
                    <a:uFillTx/>
                    <a:latin typeface="Gill Sans"/>
                    <a:sym typeface="Gill Sans"/>
                  </a:rPr>
                  <a:t>incast</a:t>
                </a:r>
                <a:endParaRPr kumimoji="0" sz="4800" b="0" i="0" u="none" strike="noStrike" kern="0" cap="none" spc="0" normalizeH="0" baseline="0" noProof="0" dirty="0">
                  <a:ln>
                    <a:noFill/>
                  </a:ln>
                  <a:solidFill>
                    <a:srgbClr val="000000"/>
                  </a:solidFill>
                  <a:effectLst/>
                  <a:uLnTx/>
                  <a:uFillTx/>
                  <a:latin typeface="Gill Sans"/>
                  <a:sym typeface="Gill Sans"/>
                </a:endParaRPr>
              </a:p>
            </p:txBody>
          </p:sp>
          <p:sp>
            <p:nvSpPr>
              <p:cNvPr id="10" name="2">
                <a:extLst>
                  <a:ext uri="{FF2B5EF4-FFF2-40B4-BE49-F238E27FC236}">
                    <a16:creationId xmlns:a16="http://schemas.microsoft.com/office/drawing/2014/main" id="{B32FBA57-4263-4DAD-803C-CD90F1716435}"/>
                  </a:ext>
                </a:extLst>
              </p:cNvPr>
              <p:cNvSpPr/>
              <p:nvPr/>
            </p:nvSpPr>
            <p:spPr>
              <a:xfrm>
                <a:off x="0" y="19049"/>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000" b="0" i="0" u="none" strike="noStrike" kern="0" cap="none" spc="0" normalizeH="0" baseline="0" noProof="0">
                    <a:ln>
                      <a:noFill/>
                    </a:ln>
                    <a:solidFill>
                      <a:srgbClr val="FFFFFF"/>
                    </a:solidFill>
                    <a:effectLst/>
                    <a:uLnTx/>
                    <a:uFillTx/>
                    <a:latin typeface="Gill Sans"/>
                    <a:sym typeface="Gill Sans"/>
                  </a:rPr>
                  <a:t>2</a:t>
                </a:r>
              </a:p>
            </p:txBody>
          </p:sp>
        </p:grpSp>
        <p:grpSp>
          <p:nvGrpSpPr>
            <p:cNvPr id="11" name="成组">
              <a:extLst>
                <a:ext uri="{FF2B5EF4-FFF2-40B4-BE49-F238E27FC236}">
                  <a16:creationId xmlns:a16="http://schemas.microsoft.com/office/drawing/2014/main" id="{F19170AC-9074-403A-AA45-709C4C62671C}"/>
                </a:ext>
              </a:extLst>
            </p:cNvPr>
            <p:cNvGrpSpPr/>
            <p:nvPr/>
          </p:nvGrpSpPr>
          <p:grpSpPr>
            <a:xfrm>
              <a:off x="7020039" y="11883679"/>
              <a:ext cx="10258685" cy="800101"/>
              <a:chOff x="0" y="0"/>
              <a:chExt cx="10080322" cy="800100"/>
            </a:xfrm>
          </p:grpSpPr>
          <p:sp>
            <p:nvSpPr>
              <p:cNvPr id="12" name="Rate adaptation for video streaming">
                <a:extLst>
                  <a:ext uri="{FF2B5EF4-FFF2-40B4-BE49-F238E27FC236}">
                    <a16:creationId xmlns:a16="http://schemas.microsoft.com/office/drawing/2014/main" id="{70497230-CBE5-4E6A-899A-2C44A2B8C14C}"/>
                  </a:ext>
                </a:extLst>
              </p:cNvPr>
              <p:cNvSpPr txBox="1"/>
              <p:nvPr/>
            </p:nvSpPr>
            <p:spPr>
              <a:xfrm>
                <a:off x="1142895" y="0"/>
                <a:ext cx="8937428"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800" b="0" i="0" u="none" strike="noStrike" kern="0" cap="none" spc="0" normalizeH="0" baseline="0" noProof="0" dirty="0">
                    <a:ln>
                      <a:noFill/>
                    </a:ln>
                    <a:solidFill>
                      <a:srgbClr val="000000"/>
                    </a:solidFill>
                    <a:effectLst/>
                    <a:uLnTx/>
                    <a:uFillTx/>
                    <a:latin typeface="Gill Sans"/>
                    <a:sym typeface="Gill Sans"/>
                  </a:rPr>
                  <a:t>Rate adaptation for video streaming</a:t>
                </a:r>
              </a:p>
            </p:txBody>
          </p:sp>
          <p:sp>
            <p:nvSpPr>
              <p:cNvPr id="13" name="3">
                <a:extLst>
                  <a:ext uri="{FF2B5EF4-FFF2-40B4-BE49-F238E27FC236}">
                    <a16:creationId xmlns:a16="http://schemas.microsoft.com/office/drawing/2014/main" id="{20A025C7-7318-4791-A22A-479314231172}"/>
                  </a:ext>
                </a:extLst>
              </p:cNvPr>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000" b="0" i="0" u="none" strike="noStrike" kern="0" cap="none" spc="0" normalizeH="0" baseline="0" noProof="0">
                    <a:ln>
                      <a:noFill/>
                    </a:ln>
                    <a:solidFill>
                      <a:srgbClr val="FFFFFF"/>
                    </a:solidFill>
                    <a:effectLst/>
                    <a:uLnTx/>
                    <a:uFillTx/>
                    <a:latin typeface="Gill Sans"/>
                    <a:sym typeface="Gill Sans"/>
                  </a:rPr>
                  <a:t>3</a:t>
                </a:r>
              </a:p>
            </p:txBody>
          </p:sp>
        </p:grpSp>
        <p:sp>
          <p:nvSpPr>
            <p:cNvPr id="4" name="矩形 3">
              <a:extLst>
                <a:ext uri="{FF2B5EF4-FFF2-40B4-BE49-F238E27FC236}">
                  <a16:creationId xmlns:a16="http://schemas.microsoft.com/office/drawing/2014/main" id="{955E9A4F-F2FC-4EE3-99BA-CB179AE6FF18}"/>
                </a:ext>
              </a:extLst>
            </p:cNvPr>
            <p:cNvSpPr/>
            <p:nvPr/>
          </p:nvSpPr>
          <p:spPr>
            <a:xfrm>
              <a:off x="4564912" y="7896240"/>
              <a:ext cx="12192000" cy="861774"/>
            </a:xfrm>
            <a:prstGeom prst="rect">
              <a:avLst/>
            </a:prstGeom>
          </p:spPr>
          <p:txBody>
            <a:bodyPr>
              <a:spAutoFit/>
            </a:bodyPr>
            <a:lstStyle/>
            <a:p>
              <a:r>
                <a:rPr lang="en-US" altLang="zh-CN" dirty="0"/>
                <a:t>Three example techniques:</a:t>
              </a:r>
              <a:endParaRPr lang="zh-CN" altLang="en-US" dirty="0"/>
            </a:p>
          </p:txBody>
        </p:sp>
      </p:grpSp>
    </p:spTree>
    <p:extLst>
      <p:ext uri="{BB962C8B-B14F-4D97-AF65-F5344CB8AC3E}">
        <p14:creationId xmlns:p14="http://schemas.microsoft.com/office/powerpoint/2010/main" val="2845289307"/>
      </p:ext>
    </p:extLst>
  </p:cSld>
  <p:clrMapOvr>
    <a:masterClrMapping/>
  </p:clrMapOvr>
  <mc:AlternateContent xmlns:mc="http://schemas.openxmlformats.org/markup-compatibility/2006" xmlns:p14="http://schemas.microsoft.com/office/powerpoint/2010/main">
    <mc:Choice Requires="p14">
      <p:transition spd="slow" p14:dur="899">
        <p:fade thruBlk="1"/>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57A956-8946-4C2B-A79D-A448F4027D4F}"/>
              </a:ext>
            </a:extLst>
          </p:cNvPr>
          <p:cNvSpPr>
            <a:spLocks noGrp="1"/>
          </p:cNvSpPr>
          <p:nvPr>
            <p:ph type="title"/>
          </p:nvPr>
        </p:nvSpPr>
        <p:spPr/>
        <p:txBody>
          <a:bodyPr>
            <a:normAutofit/>
          </a:bodyPr>
          <a:lstStyle/>
          <a:p>
            <a:r>
              <a:rPr lang="en-US" altLang="zh-CN" sz="19299" b="1" dirty="0"/>
              <a:t>Thanks!</a:t>
            </a:r>
            <a:endParaRPr lang="zh-CN" altLang="en-US" sz="19299" b="1" dirty="0"/>
          </a:p>
        </p:txBody>
      </p:sp>
      <p:sp>
        <p:nvSpPr>
          <p:cNvPr id="4" name="文本占位符 3">
            <a:extLst>
              <a:ext uri="{FF2B5EF4-FFF2-40B4-BE49-F238E27FC236}">
                <a16:creationId xmlns:a16="http://schemas.microsoft.com/office/drawing/2014/main" id="{4AB2FE44-B99D-4297-B146-5457F93777AB}"/>
              </a:ext>
            </a:extLst>
          </p:cNvPr>
          <p:cNvSpPr>
            <a:spLocks noGrp="1"/>
          </p:cNvSpPr>
          <p:nvPr>
            <p:ph type="body" sz="quarter" idx="1"/>
          </p:nvPr>
        </p:nvSpPr>
        <p:spPr>
          <a:xfrm>
            <a:off x="4834163" y="7072307"/>
            <a:ext cx="14715677" cy="4983177"/>
          </a:xfrm>
        </p:spPr>
        <p:txBody>
          <a:bodyPr>
            <a:normAutofit/>
          </a:bodyPr>
          <a:lstStyle/>
          <a:p>
            <a:r>
              <a:rPr lang="zh-CN" altLang="en-US" sz="7800" dirty="0"/>
              <a:t>陈果 副教授</a:t>
            </a:r>
            <a:endParaRPr lang="en-US" altLang="zh-CN" sz="7800" dirty="0"/>
          </a:p>
          <a:p>
            <a:endParaRPr lang="en-US" altLang="zh-CN" sz="7800"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a:p>
            <a:endParaRPr lang="zh-CN" altLang="en-US" dirty="0"/>
          </a:p>
        </p:txBody>
      </p:sp>
      <p:sp>
        <p:nvSpPr>
          <p:cNvPr id="5" name="矩形 4">
            <a:extLst>
              <a:ext uri="{FF2B5EF4-FFF2-40B4-BE49-F238E27FC236}">
                <a16:creationId xmlns:a16="http://schemas.microsoft.com/office/drawing/2014/main" id="{B4EF5ABD-2385-4557-9EBF-C2839E972028}"/>
              </a:ext>
            </a:extLst>
          </p:cNvPr>
          <p:cNvSpPr/>
          <p:nvPr/>
        </p:nvSpPr>
        <p:spPr>
          <a:xfrm>
            <a:off x="4833937" y="12180494"/>
            <a:ext cx="16046312" cy="1200329"/>
          </a:xfrm>
          <a:prstGeom prst="rect">
            <a:avLst/>
          </a:prstGeom>
        </p:spPr>
        <p:txBody>
          <a:bodyPr wrap="square">
            <a:spAutoFit/>
          </a:bodyPr>
          <a:lstStyle/>
          <a:p>
            <a:pPr algn="l" defTabSz="914400" hangingPunct="1"/>
            <a:r>
              <a:rPr lang="zh-CN" altLang="en-US" sz="3600" kern="1200" dirty="0">
                <a:latin typeface="Helvetica Light"/>
                <a:hlinkClick r:id="rId2"/>
              </a:rPr>
              <a:t>https://1989chenguo.github.io/Courses/CloudComputing2018Spring.html</a:t>
            </a:r>
            <a:endParaRPr lang="en-US" altLang="zh-CN" sz="3600" kern="1200" dirty="0">
              <a:latin typeface="Helvetica Light"/>
            </a:endParaRPr>
          </a:p>
          <a:p>
            <a:pPr algn="l" defTabSz="914400" hangingPunct="1"/>
            <a:endParaRPr lang="zh-CN" altLang="en-US" sz="3600" kern="1200" dirty="0">
              <a:latin typeface="Helvetica Light"/>
            </a:endParaRPr>
          </a:p>
        </p:txBody>
      </p:sp>
    </p:spTree>
    <p:extLst>
      <p:ext uri="{BB962C8B-B14F-4D97-AF65-F5344CB8AC3E}">
        <p14:creationId xmlns:p14="http://schemas.microsoft.com/office/powerpoint/2010/main" val="23978976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A few examples in this lesson …"/>
          <p:cNvSpPr txBox="1">
            <a:spLocks noGrp="1"/>
          </p:cNvSpPr>
          <p:nvPr>
            <p:ph type="title"/>
          </p:nvPr>
        </p:nvSpPr>
        <p:spPr>
          <a:prstGeom prst="rect">
            <a:avLst/>
          </a:prstGeom>
        </p:spPr>
        <p:txBody>
          <a:bodyPr/>
          <a:lstStyle/>
          <a:p>
            <a:r>
              <a:t>A few examples in this lesson …</a:t>
            </a:r>
          </a:p>
        </p:txBody>
      </p:sp>
      <p:grpSp>
        <p:nvGrpSpPr>
          <p:cNvPr id="180" name="成组"/>
          <p:cNvGrpSpPr/>
          <p:nvPr/>
        </p:nvGrpSpPr>
        <p:grpSpPr>
          <a:xfrm>
            <a:off x="6552206" y="5270548"/>
            <a:ext cx="11671999" cy="800101"/>
            <a:chOff x="0" y="0"/>
            <a:chExt cx="11279585" cy="800100"/>
          </a:xfrm>
        </p:grpSpPr>
        <p:sp>
          <p:nvSpPr>
            <p:cNvPr id="178" name="Redundant requests to lower tail latency"/>
            <p:cNvSpPr txBox="1"/>
            <p:nvPr/>
          </p:nvSpPr>
          <p:spPr>
            <a:xfrm>
              <a:off x="1138081" y="0"/>
              <a:ext cx="10141505"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800">
                  <a:latin typeface="Gill Sans"/>
                  <a:ea typeface="Gill Sans"/>
                  <a:cs typeface="Gill Sans"/>
                  <a:sym typeface="Gill Sans"/>
                </a:defRPr>
              </a:lvl1pPr>
            </a:lstStyle>
            <a:p>
              <a:r>
                <a:rPr b="1" dirty="0">
                  <a:solidFill>
                    <a:srgbClr val="FF0000"/>
                  </a:solidFill>
                </a:rPr>
                <a:t>Redundant requests to lower tail latency</a:t>
              </a:r>
            </a:p>
          </p:txBody>
        </p:sp>
        <p:sp>
          <p:nvSpPr>
            <p:cNvPr id="179" name="1"/>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1</a:t>
              </a:r>
            </a:p>
          </p:txBody>
        </p:sp>
      </p:grpSp>
      <p:grpSp>
        <p:nvGrpSpPr>
          <p:cNvPr id="183" name="成组"/>
          <p:cNvGrpSpPr/>
          <p:nvPr/>
        </p:nvGrpSpPr>
        <p:grpSpPr>
          <a:xfrm>
            <a:off x="6552207" y="6716415"/>
            <a:ext cx="11102747" cy="800101"/>
            <a:chOff x="0" y="0"/>
            <a:chExt cx="10981042" cy="800100"/>
          </a:xfrm>
        </p:grpSpPr>
        <p:sp>
          <p:nvSpPr>
            <p:cNvPr id="181" name="Application layer handling of TCP incast"/>
            <p:cNvSpPr txBox="1"/>
            <p:nvPr/>
          </p:nvSpPr>
          <p:spPr>
            <a:xfrm>
              <a:off x="1134871" y="0"/>
              <a:ext cx="9846172"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rPr dirty="0"/>
                <a:t>Application layer handling of TCP </a:t>
              </a:r>
              <a:r>
                <a:rPr dirty="0" err="1"/>
                <a:t>incast</a:t>
              </a:r>
              <a:endParaRPr dirty="0"/>
            </a:p>
          </p:txBody>
        </p:sp>
        <p:sp>
          <p:nvSpPr>
            <p:cNvPr id="182" name="2"/>
            <p:cNvSpPr/>
            <p:nvPr/>
          </p:nvSpPr>
          <p:spPr>
            <a:xfrm>
              <a:off x="0" y="19049"/>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2</a:t>
              </a:r>
            </a:p>
          </p:txBody>
        </p:sp>
      </p:grpSp>
      <p:grpSp>
        <p:nvGrpSpPr>
          <p:cNvPr id="186" name="成组"/>
          <p:cNvGrpSpPr/>
          <p:nvPr/>
        </p:nvGrpSpPr>
        <p:grpSpPr>
          <a:xfrm>
            <a:off x="6552207" y="8162283"/>
            <a:ext cx="10258685" cy="800101"/>
            <a:chOff x="0" y="0"/>
            <a:chExt cx="10080322" cy="800100"/>
          </a:xfrm>
        </p:grpSpPr>
        <p:sp>
          <p:nvSpPr>
            <p:cNvPr id="184" name="Rate adaptation for video streaming"/>
            <p:cNvSpPr txBox="1"/>
            <p:nvPr/>
          </p:nvSpPr>
          <p:spPr>
            <a:xfrm>
              <a:off x="1142895" y="0"/>
              <a:ext cx="8937428"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rPr dirty="0"/>
                <a:t>Rate adaptation for video streaming</a:t>
              </a:r>
            </a:p>
          </p:txBody>
        </p:sp>
        <p:sp>
          <p:nvSpPr>
            <p:cNvPr id="185" name="3"/>
            <p:cNvSpPr/>
            <p:nvPr/>
          </p:nvSpPr>
          <p:spPr>
            <a:xfrm>
              <a:off x="0" y="19050"/>
              <a:ext cx="762000" cy="762001"/>
            </a:xfrm>
            <a:prstGeom prst="ellipse">
              <a:avLst/>
            </a:prstGeom>
            <a:solidFill>
              <a:schemeClr val="accent2">
                <a:hueOff val="-2473792"/>
                <a:satOff val="-50209"/>
                <a:lumOff val="23543"/>
              </a:schemeClr>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a:solidFill>
                    <a:srgbClr val="FFFFFF"/>
                  </a:solidFill>
                  <a:latin typeface="Gill Sans"/>
                  <a:ea typeface="Gill Sans"/>
                  <a:cs typeface="Gill Sans"/>
                  <a:sym typeface="Gill Sans"/>
                </a:defRPr>
              </a:lvl1pPr>
            </a:lstStyle>
            <a:p>
              <a:r>
                <a:t>3</a:t>
              </a:r>
            </a:p>
          </p:txBody>
        </p:sp>
      </p:grpSp>
    </p:spTree>
    <p:extLst>
      <p:ext uri="{BB962C8B-B14F-4D97-AF65-F5344CB8AC3E}">
        <p14:creationId xmlns:p14="http://schemas.microsoft.com/office/powerpoint/2010/main" val="213567505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Latency in the tail"/>
          <p:cNvSpPr txBox="1">
            <a:spLocks noGrp="1"/>
          </p:cNvSpPr>
          <p:nvPr>
            <p:ph type="title"/>
          </p:nvPr>
        </p:nvSpPr>
        <p:spPr>
          <a:prstGeom prst="rect">
            <a:avLst/>
          </a:prstGeom>
        </p:spPr>
        <p:txBody>
          <a:bodyPr/>
          <a:lstStyle/>
          <a:p>
            <a:r>
              <a:t>Latency in the tail</a:t>
            </a:r>
          </a:p>
        </p:txBody>
      </p:sp>
      <p:pic>
        <p:nvPicPr>
          <p:cNvPr id="201" name="Screen Shot 2015-08-23 at 4.02.54 PM.png" descr="Screen Shot 2015-08-23 at 4.02.54 PM.png"/>
          <p:cNvPicPr>
            <a:picLocks noChangeAspect="1"/>
          </p:cNvPicPr>
          <p:nvPr/>
        </p:nvPicPr>
        <p:blipFill>
          <a:blip r:embed="rId3">
            <a:extLst/>
          </a:blip>
          <a:stretch>
            <a:fillRect/>
          </a:stretch>
        </p:blipFill>
        <p:spPr>
          <a:xfrm rot="21300000">
            <a:off x="3980528" y="3386797"/>
            <a:ext cx="16422944" cy="8682454"/>
          </a:xfrm>
          <a:prstGeom prst="rect">
            <a:avLst/>
          </a:prstGeom>
          <a:ln w="12700">
            <a:miter lim="400000"/>
          </a:ln>
          <a:effectLst>
            <a:outerShdw blurRad="190500" dist="228600" dir="5400000" rotWithShape="0">
              <a:srgbClr val="000000"/>
            </a:outerShdw>
          </a:effectLst>
        </p:spPr>
      </p:pic>
      <p:pic>
        <p:nvPicPr>
          <p:cNvPr id="202" name="椭圆形" descr="椭圆形"/>
          <p:cNvPicPr>
            <a:picLocks/>
          </p:cNvPicPr>
          <p:nvPr/>
        </p:nvPicPr>
        <p:blipFill>
          <a:blip r:embed="rId4">
            <a:extLst/>
          </a:blip>
          <a:stretch>
            <a:fillRect/>
          </a:stretch>
        </p:blipFill>
        <p:spPr>
          <a:xfrm rot="21120000">
            <a:off x="12365697" y="10398399"/>
            <a:ext cx="6097905" cy="1757928"/>
          </a:xfrm>
          <a:prstGeom prst="rect">
            <a:avLst/>
          </a:prstGeom>
          <a:effectLst>
            <a:outerShdw blurRad="50800" dist="25400" dir="5400000" rotWithShape="0">
              <a:srgbClr val="000000">
                <a:alpha val="50000"/>
              </a:srgbClr>
            </a:outerShdw>
          </a:effectLst>
        </p:spPr>
      </p:pic>
      <p:sp>
        <p:nvSpPr>
          <p:cNvPr id="203" name="“the median workflow in production at Bing has 15 stages and 10% of the stages process the query in parallel on 1000s of servers”…"/>
          <p:cNvSpPr txBox="1"/>
          <p:nvPr/>
        </p:nvSpPr>
        <p:spPr>
          <a:xfrm>
            <a:off x="1989547" y="3294062"/>
            <a:ext cx="20404906" cy="4435476"/>
          </a:xfrm>
          <a:prstGeom prst="rect">
            <a:avLst/>
          </a:prstGeom>
          <a:solidFill>
            <a:schemeClr val="accent4"/>
          </a:solidFill>
          <a:ln w="12700">
            <a:miter lim="400000"/>
          </a:ln>
          <a:effectLst>
            <a:outerShdw blurRad="190500" dist="190500" dir="5400000" rotWithShape="0">
              <a:srgbClr val="000000"/>
            </a:outerShdw>
          </a:effectLst>
          <a:extLst>
            <a:ext uri="{C572A759-6A51-4108-AA02-DFA0A04FC94B}">
              <ma14:wrappingTextBoxFlag xmlns="" xmlns:ma14="http://schemas.microsoft.com/office/mac/drawingml/2011/main" val="1"/>
            </a:ext>
          </a:extLst>
        </p:spPr>
        <p:txBody>
          <a:bodyPr lIns="71437" tIns="71437" rIns="71437" bIns="71437" anchor="ctr">
            <a:spAutoFit/>
          </a:bodyPr>
          <a:lstStyle/>
          <a:p>
            <a:pPr algn="l">
              <a:defRPr sz="6400" b="1">
                <a:solidFill>
                  <a:srgbClr val="FFFFFF"/>
                </a:solidFill>
                <a:latin typeface="Gill Sans"/>
                <a:ea typeface="Gill Sans"/>
                <a:cs typeface="Gill Sans"/>
                <a:sym typeface="Gill Sans"/>
              </a:defRPr>
            </a:pPr>
            <a:r>
              <a:rPr i="1"/>
              <a:t>“the median workflow in production at Bing has 15 stages and 10% of the stages process the query in parallel on 1000s of servers”</a:t>
            </a:r>
          </a:p>
          <a:p>
            <a:pPr algn="r">
              <a:defRPr b="1">
                <a:solidFill>
                  <a:srgbClr val="FFFFFF"/>
                </a:solidFill>
                <a:latin typeface="Gill Sans"/>
                <a:ea typeface="Gill Sans"/>
                <a:cs typeface="Gill Sans"/>
                <a:sym typeface="Gill Sans"/>
              </a:defRPr>
            </a:pPr>
            <a:r>
              <a:t>— “Speeding up Distributed Request-Response Workflows” </a:t>
            </a:r>
          </a:p>
          <a:p>
            <a:pPr algn="r">
              <a:defRPr b="1">
                <a:solidFill>
                  <a:srgbClr val="FFFFFF"/>
                </a:solidFill>
                <a:latin typeface="Gill Sans"/>
                <a:ea typeface="Gill Sans"/>
                <a:cs typeface="Gill Sans"/>
                <a:sym typeface="Gill Sans"/>
              </a:defRPr>
            </a:pPr>
            <a:r>
              <a:t>Jalaparti et al., ACM SIGCOMM 2013</a:t>
            </a:r>
          </a:p>
        </p:txBody>
      </p:sp>
      <p:sp>
        <p:nvSpPr>
          <p:cNvPr id="204" name="“loading one of our popular pages results in an average of 521 distinct items fetched from memcache”…"/>
          <p:cNvSpPr txBox="1"/>
          <p:nvPr/>
        </p:nvSpPr>
        <p:spPr>
          <a:xfrm>
            <a:off x="1989547" y="8452032"/>
            <a:ext cx="20404906" cy="4816476"/>
          </a:xfrm>
          <a:prstGeom prst="rect">
            <a:avLst/>
          </a:prstGeom>
          <a:solidFill>
            <a:schemeClr val="accent4"/>
          </a:solidFill>
          <a:ln w="12700">
            <a:miter lim="400000"/>
          </a:ln>
          <a:effectLst>
            <a:outerShdw blurRad="190500" dist="203200" dir="5400000" rotWithShape="0">
              <a:srgbClr val="000000"/>
            </a:outerShdw>
          </a:effectLst>
          <a:extLst>
            <a:ext uri="{C572A759-6A51-4108-AA02-DFA0A04FC94B}">
              <ma14:wrappingTextBoxFlag xmlns="" xmlns:ma14="http://schemas.microsoft.com/office/mac/drawingml/2011/main" val="1"/>
            </a:ext>
          </a:extLst>
        </p:spPr>
        <p:txBody>
          <a:bodyPr lIns="71437" tIns="71437" rIns="71437" bIns="71437" anchor="ctr">
            <a:spAutoFit/>
          </a:bodyPr>
          <a:lstStyle/>
          <a:p>
            <a:pPr algn="l">
              <a:spcBef>
                <a:spcPts val="3000"/>
              </a:spcBef>
              <a:defRPr sz="6400" b="1">
                <a:solidFill>
                  <a:srgbClr val="FFFFFF"/>
                </a:solidFill>
                <a:latin typeface="Gill Sans"/>
                <a:ea typeface="Gill Sans"/>
                <a:cs typeface="Gill Sans"/>
                <a:sym typeface="Gill Sans"/>
              </a:defRPr>
            </a:pPr>
            <a:r>
              <a:rPr i="1"/>
              <a:t>“loading one of our popular pages results in an average of 521 distinct items fetched from memcache”</a:t>
            </a:r>
          </a:p>
          <a:p>
            <a:pPr algn="r">
              <a:defRPr b="1">
                <a:solidFill>
                  <a:srgbClr val="FFFFFF"/>
                </a:solidFill>
                <a:latin typeface="Gill Sans"/>
                <a:ea typeface="Gill Sans"/>
                <a:cs typeface="Gill Sans"/>
                <a:sym typeface="Gill Sans"/>
              </a:defRPr>
            </a:pPr>
            <a:r>
              <a:t>— “Scaling Memcache at Facebook” </a:t>
            </a:r>
          </a:p>
          <a:p>
            <a:pPr algn="r">
              <a:defRPr b="1">
                <a:solidFill>
                  <a:srgbClr val="FFFFFF"/>
                </a:solidFill>
                <a:latin typeface="Gill Sans"/>
                <a:ea typeface="Gill Sans"/>
                <a:cs typeface="Gill Sans"/>
                <a:sym typeface="Gill Sans"/>
              </a:defRPr>
            </a:pPr>
            <a:r>
              <a:t>Nishtala et al., USENIX NSDI 2013</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03"/>
                                        </p:tgtEl>
                                        <p:attrNameLst>
                                          <p:attrName>style.visibility</p:attrName>
                                        </p:attrNameLst>
                                      </p:cBhvr>
                                      <p:to>
                                        <p:strVal val="hidden"/>
                                      </p:to>
                                    </p:set>
                                  </p:childTnLst>
                                </p:cTn>
                              </p:par>
                            </p:childTnLst>
                          </p:cTn>
                        </p:par>
                        <p:par>
                          <p:cTn id="15" fill="hold">
                            <p:stCondLst>
                              <p:cond delay="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204"/>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5" nodeType="afterEffect">
                                  <p:stCondLst>
                                    <p:cond delay="0"/>
                                  </p:stCondLst>
                                  <p:iterate>
                                    <p:tmAbs val="0"/>
                                  </p:iterate>
                                  <p:childTnLst>
                                    <p:set>
                                      <p:cBhvr>
                                        <p:cTn id="20"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5" animBg="1" advAuto="0"/>
      <p:bldP spid="203" grpId="1" animBg="1" advAuto="0"/>
      <p:bldP spid="203" grpId="3" animBg="1" advAuto="0"/>
      <p:bldP spid="204" grpId="2" animBg="1" advAuto="0"/>
      <p:bldP spid="204"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Latency in distributed data stores"/>
          <p:cNvSpPr txBox="1">
            <a:spLocks noGrp="1"/>
          </p:cNvSpPr>
          <p:nvPr>
            <p:ph type="title"/>
          </p:nvPr>
        </p:nvSpPr>
        <p:spPr>
          <a:prstGeom prst="rect">
            <a:avLst/>
          </a:prstGeom>
        </p:spPr>
        <p:txBody>
          <a:bodyPr/>
          <a:lstStyle/>
          <a:p>
            <a:r>
              <a:t>Latency in distributed data stores</a:t>
            </a:r>
          </a:p>
        </p:txBody>
      </p:sp>
      <p:sp>
        <p:nvSpPr>
          <p:cNvPr id="209" name="“Rapid read protection allows the coordinator to monitor the outstanding requests and send redundant requests to other replicas when the original is slower than expected”…"/>
          <p:cNvSpPr txBox="1"/>
          <p:nvPr/>
        </p:nvSpPr>
        <p:spPr>
          <a:xfrm>
            <a:off x="2310390" y="2438935"/>
            <a:ext cx="19763221" cy="5692776"/>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 xmlns:ma14="http://schemas.microsoft.com/office/mac/drawingml/2011/main" val="1"/>
            </a:ext>
          </a:extLst>
        </p:spPr>
        <p:txBody>
          <a:bodyPr lIns="71437" tIns="71437" rIns="71437" bIns="71437" anchor="ctr">
            <a:spAutoFit/>
          </a:bodyPr>
          <a:lstStyle/>
          <a:p>
            <a:pPr algn="l">
              <a:defRPr sz="6400" b="1">
                <a:solidFill>
                  <a:srgbClr val="FFFFFF"/>
                </a:solidFill>
                <a:latin typeface="Gill Sans"/>
                <a:ea typeface="Gill Sans"/>
                <a:cs typeface="Gill Sans"/>
                <a:sym typeface="Gill Sans"/>
              </a:defRPr>
            </a:pPr>
            <a:r>
              <a:rPr i="1" dirty="0"/>
              <a:t>“Rapid read protection allows the coordinator to monitor the outstanding requests and send redundant requests to other replicas when the original is slower than expected”</a:t>
            </a:r>
          </a:p>
          <a:p>
            <a:pPr algn="l">
              <a:defRPr sz="7200" b="1">
                <a:solidFill>
                  <a:srgbClr val="FFFFFF"/>
                </a:solidFill>
                <a:latin typeface="Gill Sans"/>
                <a:ea typeface="Gill Sans"/>
                <a:cs typeface="Gill Sans"/>
                <a:sym typeface="Gill Sans"/>
              </a:defRPr>
            </a:pPr>
            <a:endParaRPr i="1" dirty="0"/>
          </a:p>
          <a:p>
            <a:pPr algn="r">
              <a:defRPr b="1">
                <a:solidFill>
                  <a:srgbClr val="FFFFFF"/>
                </a:solidFill>
                <a:latin typeface="Gill Sans"/>
                <a:ea typeface="Gill Sans"/>
                <a:cs typeface="Gill Sans"/>
                <a:sym typeface="Gill Sans"/>
              </a:defRPr>
            </a:pPr>
            <a:r>
              <a:rPr dirty="0"/>
              <a:t>— DataStax, “Rapid read protection in Cassandra 2.0.2”  </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atency in distributed data stores"/>
          <p:cNvSpPr txBox="1">
            <a:spLocks noGrp="1"/>
          </p:cNvSpPr>
          <p:nvPr>
            <p:ph type="title"/>
          </p:nvPr>
        </p:nvSpPr>
        <p:spPr>
          <a:prstGeom prst="rect">
            <a:avLst/>
          </a:prstGeom>
        </p:spPr>
        <p:txBody>
          <a:bodyPr/>
          <a:lstStyle/>
          <a:p>
            <a:r>
              <a:t>Latency in distributed data stores</a:t>
            </a:r>
          </a:p>
        </p:txBody>
      </p:sp>
      <p:sp>
        <p:nvSpPr>
          <p:cNvPr id="214" name="“Rapid read protection allows the coordinator to monitor the outstanding requests and send redundant requests to other replicas when the original is slower than expected”…"/>
          <p:cNvSpPr txBox="1"/>
          <p:nvPr/>
        </p:nvSpPr>
        <p:spPr>
          <a:xfrm>
            <a:off x="2310390" y="2438935"/>
            <a:ext cx="19763221" cy="5692776"/>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 xmlns:ma14="http://schemas.microsoft.com/office/mac/drawingml/2011/main" val="1"/>
            </a:ext>
          </a:extLst>
        </p:spPr>
        <p:txBody>
          <a:bodyPr lIns="71437" tIns="71437" rIns="71437" bIns="71437" anchor="ctr">
            <a:spAutoFit/>
          </a:bodyPr>
          <a:lstStyle/>
          <a:p>
            <a:pPr algn="l">
              <a:defRPr sz="6400" b="1">
                <a:solidFill>
                  <a:srgbClr val="FFFFFF"/>
                </a:solidFill>
                <a:latin typeface="Gill Sans"/>
                <a:ea typeface="Gill Sans"/>
                <a:cs typeface="Gill Sans"/>
                <a:sym typeface="Gill Sans"/>
              </a:defRPr>
            </a:pPr>
            <a:r>
              <a:rPr i="1"/>
              <a:t>“Rapid read protection allows the coordinator to monitor the outstanding requests and send redundant requests to other replicas when the original is slower than expected”</a:t>
            </a:r>
          </a:p>
          <a:p>
            <a:pPr algn="l">
              <a:defRPr sz="7200" b="1">
                <a:solidFill>
                  <a:srgbClr val="FFFFFF"/>
                </a:solidFill>
                <a:latin typeface="Gill Sans"/>
                <a:ea typeface="Gill Sans"/>
                <a:cs typeface="Gill Sans"/>
                <a:sym typeface="Gill Sans"/>
              </a:defRPr>
            </a:pPr>
            <a:endParaRPr i="1"/>
          </a:p>
          <a:p>
            <a:pPr algn="r">
              <a:defRPr b="1">
                <a:solidFill>
                  <a:srgbClr val="FFFFFF"/>
                </a:solidFill>
                <a:latin typeface="Gill Sans"/>
                <a:ea typeface="Gill Sans"/>
                <a:cs typeface="Gill Sans"/>
                <a:sym typeface="Gill Sans"/>
              </a:defRPr>
            </a:pPr>
            <a:r>
              <a:t>— DataStax, “Rapid read protection in Cassandra 2.0.2”  </a:t>
            </a:r>
          </a:p>
        </p:txBody>
      </p:sp>
      <p:grpSp>
        <p:nvGrpSpPr>
          <p:cNvPr id="217" name="成组"/>
          <p:cNvGrpSpPr/>
          <p:nvPr/>
        </p:nvGrpSpPr>
        <p:grpSpPr>
          <a:xfrm>
            <a:off x="6761245" y="9438933"/>
            <a:ext cx="2322641" cy="2990386"/>
            <a:chOff x="0" y="0"/>
            <a:chExt cx="2322640" cy="2990384"/>
          </a:xfrm>
        </p:grpSpPr>
        <p:pic>
          <p:nvPicPr>
            <p:cNvPr id="215" name="图像" descr="图像"/>
            <p:cNvPicPr>
              <a:picLocks noChangeAspect="1"/>
            </p:cNvPicPr>
            <p:nvPr/>
          </p:nvPicPr>
          <p:blipFill>
            <a:blip r:embed="rId3">
              <a:alphaModFix amt="59899"/>
              <a:extLst/>
            </a:blip>
            <a:stretch>
              <a:fillRect/>
            </a:stretch>
          </p:blipFill>
          <p:spPr>
            <a:xfrm>
              <a:off x="0" y="0"/>
              <a:ext cx="2322641" cy="2322641"/>
            </a:xfrm>
            <a:prstGeom prst="rect">
              <a:avLst/>
            </a:prstGeom>
            <a:ln w="12700" cap="flat">
              <a:noFill/>
              <a:miter lim="400000"/>
            </a:ln>
            <a:effectLst/>
          </p:spPr>
        </p:pic>
        <p:sp>
          <p:nvSpPr>
            <p:cNvPr id="216" name="Client"/>
            <p:cNvSpPr txBox="1"/>
            <p:nvPr/>
          </p:nvSpPr>
          <p:spPr>
            <a:xfrm>
              <a:off x="396628" y="2212509"/>
              <a:ext cx="1529384" cy="777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400">
                  <a:latin typeface="Gill Sans"/>
                  <a:ea typeface="Gill Sans"/>
                  <a:cs typeface="Gill Sans"/>
                  <a:sym typeface="Gill Sans"/>
                </a:defRPr>
              </a:lvl1pPr>
            </a:lstStyle>
            <a:p>
              <a:r>
                <a:t>Client</a:t>
              </a:r>
            </a:p>
          </p:txBody>
        </p:sp>
      </p:grpSp>
      <p:grpSp>
        <p:nvGrpSpPr>
          <p:cNvPr id="220" name="成组"/>
          <p:cNvGrpSpPr/>
          <p:nvPr/>
        </p:nvGrpSpPr>
        <p:grpSpPr>
          <a:xfrm>
            <a:off x="10681196" y="10143528"/>
            <a:ext cx="3021608" cy="2790253"/>
            <a:chOff x="0" y="0"/>
            <a:chExt cx="3021607" cy="2790251"/>
          </a:xfrm>
        </p:grpSpPr>
        <p:pic>
          <p:nvPicPr>
            <p:cNvPr id="218" name="图像" descr="图像"/>
            <p:cNvPicPr>
              <a:picLocks noChangeAspect="1"/>
            </p:cNvPicPr>
            <p:nvPr/>
          </p:nvPicPr>
          <p:blipFill>
            <a:blip r:embed="rId3">
              <a:alphaModFix amt="59899"/>
              <a:extLst/>
            </a:blip>
            <a:stretch>
              <a:fillRect/>
            </a:stretch>
          </p:blipFill>
          <p:spPr>
            <a:xfrm>
              <a:off x="349483" y="0"/>
              <a:ext cx="2322641" cy="2322641"/>
            </a:xfrm>
            <a:prstGeom prst="rect">
              <a:avLst/>
            </a:prstGeom>
            <a:ln w="12700" cap="flat">
              <a:noFill/>
              <a:miter lim="400000"/>
            </a:ln>
            <a:effectLst/>
          </p:spPr>
        </p:pic>
        <p:sp>
          <p:nvSpPr>
            <p:cNvPr id="219" name="Coordinator"/>
            <p:cNvSpPr txBox="1"/>
            <p:nvPr/>
          </p:nvSpPr>
          <p:spPr>
            <a:xfrm>
              <a:off x="-1" y="2012376"/>
              <a:ext cx="3021609" cy="777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400">
                  <a:latin typeface="Gill Sans"/>
                  <a:ea typeface="Gill Sans"/>
                  <a:cs typeface="Gill Sans"/>
                  <a:sym typeface="Gill Sans"/>
                </a:defRPr>
              </a:lvl1pPr>
            </a:lstStyle>
            <a:p>
              <a:r>
                <a:t>Coordinator</a:t>
              </a:r>
            </a:p>
          </p:txBody>
        </p:sp>
      </p:grpSp>
      <p:grpSp>
        <p:nvGrpSpPr>
          <p:cNvPr id="223" name="成组"/>
          <p:cNvGrpSpPr/>
          <p:nvPr/>
        </p:nvGrpSpPr>
        <p:grpSpPr>
          <a:xfrm>
            <a:off x="13648925" y="8070333"/>
            <a:ext cx="3871214" cy="2322641"/>
            <a:chOff x="0" y="0"/>
            <a:chExt cx="3871213" cy="2322640"/>
          </a:xfrm>
        </p:grpSpPr>
        <p:pic>
          <p:nvPicPr>
            <p:cNvPr id="221" name="图像" descr="图像"/>
            <p:cNvPicPr>
              <a:picLocks noChangeAspect="1"/>
            </p:cNvPicPr>
            <p:nvPr/>
          </p:nvPicPr>
          <p:blipFill>
            <a:blip r:embed="rId3">
              <a:alphaModFix amt="59899"/>
              <a:extLst/>
            </a:blip>
            <a:srcRect/>
            <a:stretch>
              <a:fillRect/>
            </a:stretch>
          </p:blipFill>
          <p:spPr>
            <a:xfrm>
              <a:off x="0" y="0"/>
              <a:ext cx="2322641" cy="2322641"/>
            </a:xfrm>
            <a:prstGeom prst="rect">
              <a:avLst/>
            </a:prstGeom>
            <a:ln w="12700" cap="flat">
              <a:noFill/>
              <a:miter lim="400000"/>
            </a:ln>
            <a:effectLst/>
          </p:spPr>
        </p:pic>
        <p:sp>
          <p:nvSpPr>
            <p:cNvPr id="222" name="Replica1"/>
            <p:cNvSpPr txBox="1"/>
            <p:nvPr/>
          </p:nvSpPr>
          <p:spPr>
            <a:xfrm>
              <a:off x="1823413" y="352502"/>
              <a:ext cx="2047801" cy="777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400">
                  <a:latin typeface="Gill Sans"/>
                  <a:ea typeface="Gill Sans"/>
                  <a:cs typeface="Gill Sans"/>
                  <a:sym typeface="Gill Sans"/>
                </a:defRPr>
              </a:lvl1pPr>
            </a:lstStyle>
            <a:p>
              <a:r>
                <a:t>Replica1</a:t>
              </a:r>
            </a:p>
          </p:txBody>
        </p:sp>
      </p:grpSp>
      <p:grpSp>
        <p:nvGrpSpPr>
          <p:cNvPr id="226" name="成组"/>
          <p:cNvGrpSpPr/>
          <p:nvPr/>
        </p:nvGrpSpPr>
        <p:grpSpPr>
          <a:xfrm>
            <a:off x="15990365" y="9438933"/>
            <a:ext cx="4074660" cy="2322641"/>
            <a:chOff x="0" y="0"/>
            <a:chExt cx="4074659" cy="2322640"/>
          </a:xfrm>
        </p:grpSpPr>
        <p:pic>
          <p:nvPicPr>
            <p:cNvPr id="224" name="图像" descr="图像"/>
            <p:cNvPicPr>
              <a:picLocks noChangeAspect="1"/>
            </p:cNvPicPr>
            <p:nvPr/>
          </p:nvPicPr>
          <p:blipFill>
            <a:blip r:embed="rId3">
              <a:alphaModFix amt="59899"/>
              <a:extLst/>
            </a:blip>
            <a:stretch>
              <a:fillRect/>
            </a:stretch>
          </p:blipFill>
          <p:spPr>
            <a:xfrm>
              <a:off x="0" y="0"/>
              <a:ext cx="2322641" cy="2322641"/>
            </a:xfrm>
            <a:prstGeom prst="rect">
              <a:avLst/>
            </a:prstGeom>
            <a:ln w="12700" cap="flat">
              <a:noFill/>
              <a:miter lim="400000"/>
            </a:ln>
            <a:effectLst/>
          </p:spPr>
        </p:pic>
        <p:sp>
          <p:nvSpPr>
            <p:cNvPr id="225" name="Replica 2"/>
            <p:cNvSpPr txBox="1"/>
            <p:nvPr/>
          </p:nvSpPr>
          <p:spPr>
            <a:xfrm>
              <a:off x="1871606" y="268450"/>
              <a:ext cx="2203054" cy="777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400">
                  <a:latin typeface="Gill Sans"/>
                  <a:ea typeface="Gill Sans"/>
                  <a:cs typeface="Gill Sans"/>
                  <a:sym typeface="Gill Sans"/>
                </a:defRPr>
              </a:lvl1pPr>
            </a:lstStyle>
            <a:p>
              <a:r>
                <a:t>Replica 2</a:t>
              </a:r>
            </a:p>
          </p:txBody>
        </p:sp>
      </p:grpSp>
      <p:grpSp>
        <p:nvGrpSpPr>
          <p:cNvPr id="229" name="成组"/>
          <p:cNvGrpSpPr/>
          <p:nvPr/>
        </p:nvGrpSpPr>
        <p:grpSpPr>
          <a:xfrm>
            <a:off x="14355878" y="11553897"/>
            <a:ext cx="4048319" cy="2322641"/>
            <a:chOff x="0" y="0"/>
            <a:chExt cx="4048317" cy="2322640"/>
          </a:xfrm>
        </p:grpSpPr>
        <p:pic>
          <p:nvPicPr>
            <p:cNvPr id="227" name="图像" descr="图像"/>
            <p:cNvPicPr>
              <a:picLocks noChangeAspect="1"/>
            </p:cNvPicPr>
            <p:nvPr/>
          </p:nvPicPr>
          <p:blipFill>
            <a:blip r:embed="rId3">
              <a:alphaModFix amt="59899"/>
              <a:extLst/>
            </a:blip>
            <a:stretch>
              <a:fillRect/>
            </a:stretch>
          </p:blipFill>
          <p:spPr>
            <a:xfrm>
              <a:off x="0" y="0"/>
              <a:ext cx="2322641" cy="2322641"/>
            </a:xfrm>
            <a:prstGeom prst="rect">
              <a:avLst/>
            </a:prstGeom>
            <a:ln w="12700" cap="flat">
              <a:noFill/>
              <a:miter lim="400000"/>
            </a:ln>
            <a:effectLst/>
          </p:spPr>
        </p:pic>
        <p:sp>
          <p:nvSpPr>
            <p:cNvPr id="228" name="Replica 3"/>
            <p:cNvSpPr txBox="1"/>
            <p:nvPr/>
          </p:nvSpPr>
          <p:spPr>
            <a:xfrm>
              <a:off x="1845264" y="345243"/>
              <a:ext cx="2203054" cy="777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400">
                  <a:latin typeface="Gill Sans"/>
                  <a:ea typeface="Gill Sans"/>
                  <a:cs typeface="Gill Sans"/>
                  <a:sym typeface="Gill Sans"/>
                </a:defRPr>
              </a:lvl1pPr>
            </a:lstStyle>
            <a:p>
              <a:r>
                <a:t>Replica 3</a:t>
              </a:r>
            </a:p>
          </p:txBody>
        </p:sp>
      </p:grpSp>
      <p:grpSp>
        <p:nvGrpSpPr>
          <p:cNvPr id="233" name="成组"/>
          <p:cNvGrpSpPr/>
          <p:nvPr/>
        </p:nvGrpSpPr>
        <p:grpSpPr>
          <a:xfrm>
            <a:off x="14288256" y="9394854"/>
            <a:ext cx="3332276" cy="4139886"/>
            <a:chOff x="0" y="0"/>
            <a:chExt cx="3332275" cy="4139885"/>
          </a:xfrm>
        </p:grpSpPr>
        <p:sp>
          <p:nvSpPr>
            <p:cNvPr id="230" name="矩形"/>
            <p:cNvSpPr/>
            <p:nvPr/>
          </p:nvSpPr>
          <p:spPr>
            <a:xfrm>
              <a:off x="2339080" y="1609322"/>
              <a:ext cx="993196" cy="414422"/>
            </a:xfrm>
            <a:prstGeom prst="rect">
              <a:avLst/>
            </a:prstGeom>
            <a:solidFill>
              <a:schemeClr val="accent2">
                <a:alpha val="62202"/>
              </a:schemeClr>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31" name="矩形"/>
            <p:cNvSpPr/>
            <p:nvPr/>
          </p:nvSpPr>
          <p:spPr>
            <a:xfrm>
              <a:off x="0" y="0"/>
              <a:ext cx="993195" cy="666062"/>
            </a:xfrm>
            <a:prstGeom prst="rect">
              <a:avLst/>
            </a:prstGeom>
            <a:solidFill>
              <a:schemeClr val="accent3">
                <a:satOff val="18648"/>
                <a:lumOff val="5971"/>
                <a:alpha val="62202"/>
              </a:schemeClr>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232" name="矩形"/>
            <p:cNvSpPr/>
            <p:nvPr/>
          </p:nvSpPr>
          <p:spPr>
            <a:xfrm>
              <a:off x="705774" y="2869885"/>
              <a:ext cx="993196" cy="1270001"/>
            </a:xfrm>
            <a:prstGeom prst="rect">
              <a:avLst/>
            </a:prstGeom>
            <a:solidFill>
              <a:schemeClr val="accent5">
                <a:alpha val="62202"/>
              </a:schemeClr>
            </a:solidFill>
            <a:ln w="12700" cap="flat">
              <a:noFill/>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234" name="线条"/>
          <p:cNvSpPr/>
          <p:nvPr/>
        </p:nvSpPr>
        <p:spPr>
          <a:xfrm>
            <a:off x="8818591" y="10623918"/>
            <a:ext cx="2236460" cy="752357"/>
          </a:xfrm>
          <a:custGeom>
            <a:avLst/>
            <a:gdLst/>
            <a:ahLst/>
            <a:cxnLst>
              <a:cxn ang="0">
                <a:pos x="wd2" y="hd2"/>
              </a:cxn>
              <a:cxn ang="5400000">
                <a:pos x="wd2" y="hd2"/>
              </a:cxn>
              <a:cxn ang="10800000">
                <a:pos x="wd2" y="hd2"/>
              </a:cxn>
              <a:cxn ang="16200000">
                <a:pos x="wd2" y="hd2"/>
              </a:cxn>
            </a:cxnLst>
            <a:rect l="0" t="0" r="r" b="b"/>
            <a:pathLst>
              <a:path w="21600" h="20439" extrusionOk="0">
                <a:moveTo>
                  <a:pt x="0" y="0"/>
                </a:moveTo>
                <a:cubicBezTo>
                  <a:pt x="2376" y="6797"/>
                  <a:pt x="5232" y="12120"/>
                  <a:pt x="8383" y="15626"/>
                </a:cubicBezTo>
                <a:cubicBezTo>
                  <a:pt x="12580" y="20295"/>
                  <a:pt x="17155" y="21600"/>
                  <a:pt x="21600" y="19396"/>
                </a:cubicBezTo>
              </a:path>
            </a:pathLst>
          </a:custGeom>
          <a:ln w="76200">
            <a:solidFill>
              <a:srgbClr val="000000"/>
            </a:solidFill>
            <a:miter lim="400000"/>
            <a:tailEnd type="triangle"/>
          </a:ln>
        </p:spPr>
        <p:txBody>
          <a:bodyPr lIns="71437" tIns="71437" rIns="71437" bIns="71437" anchor="ctr"/>
          <a:lstStyle/>
          <a:p>
            <a:pPr>
              <a:defRPr sz="3200"/>
            </a:pPr>
            <a:endParaRPr/>
          </a:p>
        </p:txBody>
      </p:sp>
      <p:sp>
        <p:nvSpPr>
          <p:cNvPr id="235" name="线条"/>
          <p:cNvSpPr/>
          <p:nvPr/>
        </p:nvSpPr>
        <p:spPr>
          <a:xfrm>
            <a:off x="13248650" y="10634468"/>
            <a:ext cx="2815233" cy="6952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516" y="16528"/>
                  <a:pt x="5131" y="12306"/>
                  <a:pt x="7818" y="8980"/>
                </a:cubicBezTo>
                <a:cubicBezTo>
                  <a:pt x="12289" y="3446"/>
                  <a:pt x="16926" y="424"/>
                  <a:pt x="21600" y="0"/>
                </a:cubicBezTo>
              </a:path>
            </a:pathLst>
          </a:custGeom>
          <a:ln w="76200">
            <a:solidFill>
              <a:srgbClr val="000000"/>
            </a:solidFill>
            <a:miter lim="400000"/>
            <a:tailEnd type="triangle"/>
          </a:ln>
        </p:spPr>
        <p:txBody>
          <a:bodyPr lIns="71437" tIns="71437" rIns="71437" bIns="71437" anchor="ctr"/>
          <a:lstStyle/>
          <a:p>
            <a:pPr>
              <a:defRPr sz="3200"/>
            </a:pPr>
            <a:endParaRPr/>
          </a:p>
        </p:txBody>
      </p:sp>
      <p:sp>
        <p:nvSpPr>
          <p:cNvPr id="236" name="x"/>
          <p:cNvSpPr txBox="1"/>
          <p:nvPr/>
        </p:nvSpPr>
        <p:spPr>
          <a:xfrm rot="20160000">
            <a:off x="16242052" y="7726874"/>
            <a:ext cx="2499619" cy="4549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30000" b="1">
                <a:solidFill>
                  <a:schemeClr val="accent5"/>
                </a:solidFill>
                <a:latin typeface="Gill Sans"/>
                <a:ea typeface="Gill Sans"/>
                <a:cs typeface="Gill Sans"/>
                <a:sym typeface="Gill Sans"/>
              </a:defRPr>
            </a:lvl1pPr>
          </a:lstStyle>
          <a:p>
            <a:r>
              <a:t>x</a:t>
            </a:r>
          </a:p>
        </p:txBody>
      </p:sp>
      <p:sp>
        <p:nvSpPr>
          <p:cNvPr id="237" name="线条"/>
          <p:cNvSpPr/>
          <p:nvPr/>
        </p:nvSpPr>
        <p:spPr>
          <a:xfrm>
            <a:off x="13023352" y="9805233"/>
            <a:ext cx="1078911" cy="13494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51" y="17361"/>
                  <a:pt x="3564" y="13368"/>
                  <a:pt x="6798" y="9862"/>
                </a:cubicBezTo>
                <a:cubicBezTo>
                  <a:pt x="10666" y="5670"/>
                  <a:pt x="15744" y="2286"/>
                  <a:pt x="21600" y="0"/>
                </a:cubicBezTo>
              </a:path>
            </a:pathLst>
          </a:custGeom>
          <a:ln w="76200">
            <a:solidFill>
              <a:srgbClr val="000000"/>
            </a:solidFill>
            <a:miter lim="400000"/>
            <a:tailEnd type="triangle"/>
          </a:ln>
        </p:spPr>
        <p:txBody>
          <a:bodyPr lIns="71437" tIns="71437" rIns="71437" bIns="71437" anchor="ctr"/>
          <a:lstStyle/>
          <a:p>
            <a:pPr>
              <a:defRPr sz="3200"/>
            </a:pPr>
            <a:endParaRPr/>
          </a:p>
        </p:txBody>
      </p:sp>
      <p:pic>
        <p:nvPicPr>
          <p:cNvPr id="238" name="图像" descr="图像"/>
          <p:cNvPicPr>
            <a:picLocks noChangeAspect="1"/>
          </p:cNvPicPr>
          <p:nvPr/>
        </p:nvPicPr>
        <p:blipFill>
          <a:blip r:embed="rId4">
            <a:extLst/>
          </a:blip>
          <a:stretch>
            <a:fillRect/>
          </a:stretch>
        </p:blipFill>
        <p:spPr>
          <a:xfrm>
            <a:off x="11290872" y="8670934"/>
            <a:ext cx="1222818" cy="151961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1" animBg="1" advAuto="0"/>
      <p:bldP spid="235" grpId="2" animBg="1" advAuto="0"/>
      <p:bldP spid="236" grpId="3" animBg="1" advAuto="0"/>
      <p:bldP spid="237" grpId="5" animBg="1" advAuto="0"/>
      <p:bldP spid="238" grpId="4"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1"/>
</p:tagLst>
</file>

<file path=ppt/tags/tag10.xml><?xml version="1.0" encoding="utf-8"?>
<p:tagLst xmlns:a="http://schemas.openxmlformats.org/drawingml/2006/main" xmlns:r="http://schemas.openxmlformats.org/officeDocument/2006/relationships" xmlns:p="http://schemas.openxmlformats.org/presentationml/2006/main">
  <p:tag name="TIMING" val="|7.9|20.6|17.1"/>
</p:tagLst>
</file>

<file path=ppt/tags/tag11.xml><?xml version="1.0" encoding="utf-8"?>
<p:tagLst xmlns:a="http://schemas.openxmlformats.org/drawingml/2006/main" xmlns:r="http://schemas.openxmlformats.org/officeDocument/2006/relationships" xmlns:p="http://schemas.openxmlformats.org/presentationml/2006/main">
  <p:tag name="TIMING" val="|4.4|7|10.3|10.2"/>
</p:tagLst>
</file>

<file path=ppt/tags/tag12.xml><?xml version="1.0" encoding="utf-8"?>
<p:tagLst xmlns:a="http://schemas.openxmlformats.org/drawingml/2006/main" xmlns:r="http://schemas.openxmlformats.org/officeDocument/2006/relationships" xmlns:p="http://schemas.openxmlformats.org/presentationml/2006/main">
  <p:tag name="TIMING" val="|5|5.2|5.1|15.2|3.8"/>
</p:tagLst>
</file>

<file path=ppt/tags/tag13.xml><?xml version="1.0" encoding="utf-8"?>
<p:tagLst xmlns:a="http://schemas.openxmlformats.org/drawingml/2006/main" xmlns:r="http://schemas.openxmlformats.org/officeDocument/2006/relationships" xmlns:p="http://schemas.openxmlformats.org/presentationml/2006/main">
  <p:tag name="TIMING" val="|4.7|15.8|4|5.5|7.9|7.5|13.6"/>
</p:tagLst>
</file>

<file path=ppt/tags/tag14.xml><?xml version="1.0" encoding="utf-8"?>
<p:tagLst xmlns:a="http://schemas.openxmlformats.org/drawingml/2006/main" xmlns:r="http://schemas.openxmlformats.org/officeDocument/2006/relationships" xmlns:p="http://schemas.openxmlformats.org/presentationml/2006/main">
  <p:tag name="TIMING" val="|4.6|3|19.4"/>
</p:tagLst>
</file>

<file path=ppt/tags/tag15.xml><?xml version="1.0" encoding="utf-8"?>
<p:tagLst xmlns:a="http://schemas.openxmlformats.org/drawingml/2006/main" xmlns:r="http://schemas.openxmlformats.org/officeDocument/2006/relationships" xmlns:p="http://schemas.openxmlformats.org/presentationml/2006/main">
  <p:tag name="TIMING" val="|16.1|8.5|42.9|0.4|11.3|6|6.7|16.7|4.9"/>
</p:tagLst>
</file>

<file path=ppt/tags/tag2.xml><?xml version="1.0" encoding="utf-8"?>
<p:tagLst xmlns:a="http://schemas.openxmlformats.org/drawingml/2006/main" xmlns:r="http://schemas.openxmlformats.org/officeDocument/2006/relationships" xmlns:p="http://schemas.openxmlformats.org/presentationml/2006/main">
  <p:tag name="TIMING" val="|13.7|10.8|30.2|15.7|11.3"/>
</p:tagLst>
</file>

<file path=ppt/tags/tag3.xml><?xml version="1.0" encoding="utf-8"?>
<p:tagLst xmlns:a="http://schemas.openxmlformats.org/drawingml/2006/main" xmlns:r="http://schemas.openxmlformats.org/officeDocument/2006/relationships" xmlns:p="http://schemas.openxmlformats.org/presentationml/2006/main">
  <p:tag name="TIMING" val="|8.2|6.5|1.8|2.2|13.8|16.9"/>
</p:tagLst>
</file>

<file path=ppt/tags/tag4.xml><?xml version="1.0" encoding="utf-8"?>
<p:tagLst xmlns:a="http://schemas.openxmlformats.org/drawingml/2006/main" xmlns:r="http://schemas.openxmlformats.org/officeDocument/2006/relationships" xmlns:p="http://schemas.openxmlformats.org/presentationml/2006/main">
  <p:tag name="TIMING" val="|20|7.9|7"/>
</p:tagLst>
</file>

<file path=ppt/tags/tag5.xml><?xml version="1.0" encoding="utf-8"?>
<p:tagLst xmlns:a="http://schemas.openxmlformats.org/drawingml/2006/main" xmlns:r="http://schemas.openxmlformats.org/officeDocument/2006/relationships" xmlns:p="http://schemas.openxmlformats.org/presentationml/2006/main">
  <p:tag name="TIMING" val="|33.5"/>
</p:tagLst>
</file>

<file path=ppt/tags/tag6.xml><?xml version="1.0" encoding="utf-8"?>
<p:tagLst xmlns:a="http://schemas.openxmlformats.org/drawingml/2006/main" xmlns:r="http://schemas.openxmlformats.org/officeDocument/2006/relationships" xmlns:p="http://schemas.openxmlformats.org/presentationml/2006/main">
  <p:tag name="TIMING" val="|8.9|4.3|12.3|13.1|5.4|5.8"/>
</p:tagLst>
</file>

<file path=ppt/tags/tag7.xml><?xml version="1.0" encoding="utf-8"?>
<p:tagLst xmlns:a="http://schemas.openxmlformats.org/drawingml/2006/main" xmlns:r="http://schemas.openxmlformats.org/officeDocument/2006/relationships" xmlns:p="http://schemas.openxmlformats.org/presentationml/2006/main">
  <p:tag name="TIMING" val="|19.3|8.3|1.3|2.8|5.6"/>
</p:tagLst>
</file>

<file path=ppt/tags/tag8.xml><?xml version="1.0" encoding="utf-8"?>
<p:tagLst xmlns:a="http://schemas.openxmlformats.org/drawingml/2006/main" xmlns:r="http://schemas.openxmlformats.org/officeDocument/2006/relationships" xmlns:p="http://schemas.openxmlformats.org/presentationml/2006/main">
  <p:tag name="TIMING" val="|7.5|12.4|9.2|9.9|15.8|4.5|19|9.4|6.6|29|11.9"/>
</p:tagLst>
</file>

<file path=ppt/tags/tag9.xml><?xml version="1.0" encoding="utf-8"?>
<p:tagLst xmlns:a="http://schemas.openxmlformats.org/drawingml/2006/main" xmlns:r="http://schemas.openxmlformats.org/officeDocument/2006/relationships" xmlns:p="http://schemas.openxmlformats.org/presentationml/2006/main">
  <p:tag name="TIMING" val="|16.1|8.9|9.4"/>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NULL"/></Relationships>
</file>

<file path=ppt/theme/_rels/theme4.xml.rels><?xml version="1.0" encoding="UTF-8" standalone="yes"?>
<Relationships xmlns="http://schemas.openxmlformats.org/package/2006/relationships"><Relationship Id="rId1" Type="http://schemas.openxmlformats.org/officeDocument/2006/relationships/image" Target="NULL"/></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166</TotalTime>
  <Words>9728</Words>
  <Application>Microsoft Macintosh PowerPoint</Application>
  <PresentationFormat>自定义</PresentationFormat>
  <Paragraphs>725</Paragraphs>
  <Slides>53</Slides>
  <Notes>50</Notes>
  <HiddenSlides>0</HiddenSlides>
  <MMClips>3</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53</vt:i4>
      </vt:variant>
    </vt:vector>
  </HeadingPairs>
  <TitlesOfParts>
    <vt:vector size="71" baseType="lpstr">
      <vt:lpstr>宋体</vt:lpstr>
      <vt:lpstr>微软雅黑</vt:lpstr>
      <vt:lpstr>Abadi</vt:lpstr>
      <vt:lpstr>Arial</vt:lpstr>
      <vt:lpstr>Calibri</vt:lpstr>
      <vt:lpstr>Calibri Light</vt:lpstr>
      <vt:lpstr>Cambria Math</vt:lpstr>
      <vt:lpstr>Gill Sans</vt:lpstr>
      <vt:lpstr>Helvetica</vt:lpstr>
      <vt:lpstr>Helvetica Light</vt:lpstr>
      <vt:lpstr>Helvetica Neue</vt:lpstr>
      <vt:lpstr>Mangal</vt:lpstr>
      <vt:lpstr>Wingdings</vt:lpstr>
      <vt:lpstr>White</vt:lpstr>
      <vt:lpstr>1_White</vt:lpstr>
      <vt:lpstr>Office Theme</vt:lpstr>
      <vt:lpstr>2_White</vt:lpstr>
      <vt:lpstr>1_Office Theme</vt:lpstr>
      <vt:lpstr>云计算技术</vt:lpstr>
      <vt:lpstr>What we have learned</vt:lpstr>
      <vt:lpstr>Coping with network performance</vt:lpstr>
      <vt:lpstr>The end to end principle</vt:lpstr>
      <vt:lpstr>A few examples in this lesson …</vt:lpstr>
      <vt:lpstr>A few examples in this lesson …</vt:lpstr>
      <vt:lpstr>Latency in the tail</vt:lpstr>
      <vt:lpstr>Latency in distributed data stores</vt:lpstr>
      <vt:lpstr>Latency in distributed data stores</vt:lpstr>
      <vt:lpstr>Latency in distributed data stores</vt:lpstr>
      <vt:lpstr>When and why does this work?</vt:lpstr>
      <vt:lpstr>When and why does this work?</vt:lpstr>
      <vt:lpstr>The costs of redundancy</vt:lpstr>
      <vt:lpstr>A few examples in this lesson …</vt:lpstr>
      <vt:lpstr>Dealing with TCP Incast</vt:lpstr>
      <vt:lpstr>Dealing with TCP Incast</vt:lpstr>
      <vt:lpstr>Spacing out requests / responses </vt:lpstr>
      <vt:lpstr>Dealing with TCP Incast</vt:lpstr>
      <vt:lpstr>Dealing with TCP Incast</vt:lpstr>
      <vt:lpstr>A few examples in this lesson …</vt:lpstr>
      <vt:lpstr>We want the highest video quality</vt:lpstr>
      <vt:lpstr>Without seeing this …</vt:lpstr>
      <vt:lpstr>Common solution approach</vt:lpstr>
      <vt:lpstr>Capacity estimation</vt:lpstr>
      <vt:lpstr>Capacity estimation</vt:lpstr>
      <vt:lpstr>Issue</vt:lpstr>
      <vt:lpstr>Estimating available capacity</vt:lpstr>
      <vt:lpstr>Capacity estimation</vt:lpstr>
      <vt:lpstr>Buffer-based adaptation</vt:lpstr>
      <vt:lpstr>Buffer-based adaptation</vt:lpstr>
      <vt:lpstr>Buffer-based adaptation</vt:lpstr>
      <vt:lpstr>Problem: startup phase?</vt:lpstr>
      <vt:lpstr>Buffer-based adaptation</vt:lpstr>
      <vt:lpstr>Buffer-based adaptation</vt:lpstr>
      <vt:lpstr>Neural Adaptive Video Streaming with Pensieve</vt:lpstr>
      <vt:lpstr>PowerPoint 演示文稿</vt:lpstr>
      <vt:lpstr>Dynamic Streaming over HTTP (DASH)</vt:lpstr>
      <vt:lpstr>Why is ABR Challenging?</vt:lpstr>
      <vt:lpstr>Our Contribution: Pensieve</vt:lpstr>
      <vt:lpstr>Previous Fixed ABR Algorithms</vt:lpstr>
      <vt:lpstr>Example: Model Predictive Control</vt:lpstr>
      <vt:lpstr>Reinforcement Learning</vt:lpstr>
      <vt:lpstr>PowerPoint 演示文稿</vt:lpstr>
      <vt:lpstr>PowerPoint 演示文稿</vt:lpstr>
      <vt:lpstr>What Pensieve is good at</vt:lpstr>
      <vt:lpstr>PowerPoint 演示文稿</vt:lpstr>
      <vt:lpstr>PowerPoint 演示文稿</vt:lpstr>
      <vt:lpstr>PowerPoint 演示文稿</vt:lpstr>
      <vt:lpstr>PowerPoint 演示文稿</vt:lpstr>
      <vt:lpstr>PowerPoint 演示文稿</vt:lpstr>
      <vt:lpstr>PowerPoint 演示文稿</vt:lpstr>
      <vt:lpstr>Summary of this topic</vt:lpstr>
      <vt:lpstr>Thanks!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Coping with network performance</dc:title>
  <cp:lastModifiedBy>guo chen</cp:lastModifiedBy>
  <cp:revision>35</cp:revision>
  <dcterms:modified xsi:type="dcterms:W3CDTF">2018-04-13T01:39:59Z</dcterms:modified>
</cp:coreProperties>
</file>